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540" r:id="rId2"/>
    <p:sldId id="314" r:id="rId3"/>
    <p:sldId id="315" r:id="rId4"/>
    <p:sldId id="542" r:id="rId5"/>
    <p:sldId id="548" r:id="rId6"/>
    <p:sldId id="561" r:id="rId7"/>
    <p:sldId id="543" r:id="rId8"/>
    <p:sldId id="559" r:id="rId9"/>
    <p:sldId id="547" r:id="rId10"/>
    <p:sldId id="572" r:id="rId11"/>
    <p:sldId id="461" r:id="rId12"/>
    <p:sldId id="562" r:id="rId13"/>
    <p:sldId id="550" r:id="rId14"/>
    <p:sldId id="552" r:id="rId15"/>
    <p:sldId id="555" r:id="rId16"/>
    <p:sldId id="556" r:id="rId17"/>
    <p:sldId id="571" r:id="rId18"/>
    <p:sldId id="335" r:id="rId19"/>
    <p:sldId id="462" r:id="rId20"/>
    <p:sldId id="464" r:id="rId21"/>
    <p:sldId id="570" r:id="rId22"/>
    <p:sldId id="322" r:id="rId23"/>
    <p:sldId id="574" r:id="rId24"/>
    <p:sldId id="575" r:id="rId25"/>
    <p:sldId id="576" r:id="rId26"/>
    <p:sldId id="578" r:id="rId27"/>
    <p:sldId id="536" r:id="rId28"/>
    <p:sldId id="580" r:id="rId29"/>
    <p:sldId id="579" r:id="rId30"/>
    <p:sldId id="581" r:id="rId31"/>
    <p:sldId id="324" r:id="rId32"/>
    <p:sldId id="257" r:id="rId33"/>
    <p:sldId id="541" r:id="rId34"/>
    <p:sldId id="325" r:id="rId35"/>
    <p:sldId id="282"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272727"/>
    <a:srgbClr val="252525"/>
    <a:srgbClr val="353535"/>
    <a:srgbClr val="262626"/>
    <a:srgbClr val="2A2A2A"/>
    <a:srgbClr val="1B1B1B"/>
    <a:srgbClr val="0C0C0C"/>
    <a:srgbClr val="2B52B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94660"/>
  </p:normalViewPr>
  <p:slideViewPr>
    <p:cSldViewPr snapToGrid="0">
      <p:cViewPr>
        <p:scale>
          <a:sx n="78" d="100"/>
          <a:sy n="78" d="100"/>
        </p:scale>
        <p:origin x="1776"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456154D-3A72-446B-AAC4-B07A8339EE21}" type="doc">
      <dgm:prSet loTypeId="urn:microsoft.com/office/officeart/2005/8/layout/process1" loCatId="process" qsTypeId="urn:microsoft.com/office/officeart/2005/8/quickstyle/simple3#1" qsCatId="simple" csTypeId="urn:microsoft.com/office/officeart/2005/8/colors/accent1_2#1" csCatId="accent1" phldr="1"/>
      <dgm:spPr/>
    </dgm:pt>
    <dgm:pt modelId="{54732F79-238A-49C7-9EB6-5A0F258187B7}">
      <dgm:prSet phldrT="[文本]" custT="1"/>
      <dgm:spPr>
        <a:solidFill>
          <a:schemeClr val="accent5">
            <a:lumMod val="20000"/>
            <a:lumOff val="80000"/>
          </a:schemeClr>
        </a:solidFill>
      </dgm:spPr>
      <dgm:t>
        <a:bodyPr/>
        <a:lstStyle/>
        <a:p>
          <a:r>
            <a:rPr lang="zh-CN" altLang="en-US" sz="2800" dirty="0">
              <a:latin typeface="黑体" panose="02010609060101010101" pitchFamily="49" charset="-122"/>
              <a:ea typeface="黑体" panose="02010609060101010101" pitchFamily="49" charset="-122"/>
            </a:rPr>
            <a:t>系统概念</a:t>
          </a:r>
        </a:p>
      </dgm:t>
    </dgm:pt>
    <dgm:pt modelId="{AE2EEA13-33A9-4313-9A84-A07DBF4ED96D}" type="parTrans" cxnId="{B2B38E7B-4BFD-4601-A04E-056A69A4958C}">
      <dgm:prSet/>
      <dgm:spPr/>
      <dgm:t>
        <a:bodyPr/>
        <a:lstStyle/>
        <a:p>
          <a:endParaRPr lang="zh-CN" altLang="en-US"/>
        </a:p>
      </dgm:t>
    </dgm:pt>
    <dgm:pt modelId="{F2FCE7A1-FB98-4583-8B23-BBE8850B9F51}" type="sibTrans" cxnId="{B2B38E7B-4BFD-4601-A04E-056A69A4958C}">
      <dgm:prSet custT="1"/>
      <dgm:spPr/>
      <dgm:t>
        <a:bodyPr/>
        <a:lstStyle/>
        <a:p>
          <a:endParaRPr lang="zh-CN" altLang="en-US" sz="1800">
            <a:latin typeface="黑体" panose="02010609060101010101" pitchFamily="49" charset="-122"/>
            <a:ea typeface="黑体" panose="02010609060101010101" pitchFamily="49" charset="-122"/>
          </a:endParaRPr>
        </a:p>
      </dgm:t>
    </dgm:pt>
    <dgm:pt modelId="{461908F2-92E6-4174-9958-9261E466CBD5}">
      <dgm:prSet phldrT="[文本]" custT="1"/>
      <dgm:spPr>
        <a:solidFill>
          <a:schemeClr val="accent1">
            <a:lumMod val="20000"/>
            <a:lumOff val="80000"/>
          </a:schemeClr>
        </a:solidFill>
      </dgm:spPr>
      <dgm:t>
        <a:bodyPr/>
        <a:lstStyle/>
        <a:p>
          <a:r>
            <a:rPr lang="zh-CN" altLang="en-US" sz="2800" dirty="0">
              <a:latin typeface="黑体" panose="02010609060101010101" pitchFamily="49" charset="-122"/>
              <a:ea typeface="黑体" panose="02010609060101010101" pitchFamily="49" charset="-122"/>
            </a:rPr>
            <a:t>系统思想</a:t>
          </a:r>
        </a:p>
      </dgm:t>
    </dgm:pt>
    <dgm:pt modelId="{8B228B58-21DC-4DF0-91EE-B9D88B9E0EE6}" type="parTrans" cxnId="{A19C0621-8E23-4C25-B98F-FD66D12B09ED}">
      <dgm:prSet/>
      <dgm:spPr/>
      <dgm:t>
        <a:bodyPr/>
        <a:lstStyle/>
        <a:p>
          <a:endParaRPr lang="zh-CN" altLang="en-US"/>
        </a:p>
      </dgm:t>
    </dgm:pt>
    <dgm:pt modelId="{CF2C07B4-7F07-4F53-B42C-2E22EB4276ED}" type="sibTrans" cxnId="{A19C0621-8E23-4C25-B98F-FD66D12B09ED}">
      <dgm:prSet custT="1"/>
      <dgm:spPr/>
      <dgm:t>
        <a:bodyPr/>
        <a:lstStyle/>
        <a:p>
          <a:endParaRPr lang="zh-CN" altLang="en-US" sz="1800">
            <a:latin typeface="黑体" panose="02010609060101010101" pitchFamily="49" charset="-122"/>
            <a:ea typeface="黑体" panose="02010609060101010101" pitchFamily="49" charset="-122"/>
          </a:endParaRPr>
        </a:p>
      </dgm:t>
    </dgm:pt>
    <dgm:pt modelId="{F7E8F43F-2B4F-4F72-9043-B70588681851}">
      <dgm:prSet phldrT="[文本]" custT="1"/>
      <dgm:spPr>
        <a:solidFill>
          <a:schemeClr val="accent6">
            <a:lumMod val="20000"/>
            <a:lumOff val="80000"/>
          </a:schemeClr>
        </a:solidFill>
      </dgm:spPr>
      <dgm:t>
        <a:bodyPr/>
        <a:lstStyle/>
        <a:p>
          <a:r>
            <a:rPr lang="zh-CN" altLang="en-US" sz="2400" dirty="0">
              <a:latin typeface="黑体" panose="02010609060101010101" pitchFamily="49" charset="-122"/>
              <a:ea typeface="黑体" panose="02010609060101010101" pitchFamily="49" charset="-122"/>
            </a:rPr>
            <a:t>系统方法论</a:t>
          </a:r>
        </a:p>
      </dgm:t>
    </dgm:pt>
    <dgm:pt modelId="{505D5316-C9C3-4182-A945-096433DCD18F}" type="parTrans" cxnId="{8E8AF54A-5FBA-4040-AA76-853994342F86}">
      <dgm:prSet/>
      <dgm:spPr/>
      <dgm:t>
        <a:bodyPr/>
        <a:lstStyle/>
        <a:p>
          <a:endParaRPr lang="zh-CN" altLang="en-US"/>
        </a:p>
      </dgm:t>
    </dgm:pt>
    <dgm:pt modelId="{6D18B002-BD36-4C49-B218-1DDFDDC699F6}" type="sibTrans" cxnId="{8E8AF54A-5FBA-4040-AA76-853994342F86}">
      <dgm:prSet/>
      <dgm:spPr/>
      <dgm:t>
        <a:bodyPr/>
        <a:lstStyle/>
        <a:p>
          <a:endParaRPr lang="zh-CN" altLang="en-US"/>
        </a:p>
      </dgm:t>
    </dgm:pt>
    <dgm:pt modelId="{D4BC1D1D-A347-4DC0-83E8-2C33A03FE66F}" type="pres">
      <dgm:prSet presAssocID="{1456154D-3A72-446B-AAC4-B07A8339EE21}" presName="Name0" presStyleCnt="0">
        <dgm:presLayoutVars>
          <dgm:dir/>
          <dgm:resizeHandles val="exact"/>
        </dgm:presLayoutVars>
      </dgm:prSet>
      <dgm:spPr/>
    </dgm:pt>
    <dgm:pt modelId="{FD5219A1-F851-49BD-B420-4DCDD335A61D}" type="pres">
      <dgm:prSet presAssocID="{54732F79-238A-49C7-9EB6-5A0F258187B7}" presName="node" presStyleLbl="node1" presStyleIdx="0" presStyleCnt="3">
        <dgm:presLayoutVars>
          <dgm:bulletEnabled val="1"/>
        </dgm:presLayoutVars>
      </dgm:prSet>
      <dgm:spPr/>
      <dgm:t>
        <a:bodyPr/>
        <a:lstStyle/>
        <a:p>
          <a:endParaRPr lang="zh-CN" altLang="en-US"/>
        </a:p>
      </dgm:t>
    </dgm:pt>
    <dgm:pt modelId="{796C1D42-C3EE-462F-971D-9E60CB15B9A9}" type="pres">
      <dgm:prSet presAssocID="{F2FCE7A1-FB98-4583-8B23-BBE8850B9F51}" presName="sibTrans" presStyleLbl="sibTrans2D1" presStyleIdx="0" presStyleCnt="2"/>
      <dgm:spPr/>
      <dgm:t>
        <a:bodyPr/>
        <a:lstStyle/>
        <a:p>
          <a:endParaRPr lang="zh-CN" altLang="en-US"/>
        </a:p>
      </dgm:t>
    </dgm:pt>
    <dgm:pt modelId="{445E2541-4D81-4637-B66E-1CBB6E53D238}" type="pres">
      <dgm:prSet presAssocID="{F2FCE7A1-FB98-4583-8B23-BBE8850B9F51}" presName="connectorText" presStyleLbl="sibTrans2D1" presStyleIdx="0" presStyleCnt="2"/>
      <dgm:spPr/>
      <dgm:t>
        <a:bodyPr/>
        <a:lstStyle/>
        <a:p>
          <a:endParaRPr lang="zh-CN" altLang="en-US"/>
        </a:p>
      </dgm:t>
    </dgm:pt>
    <dgm:pt modelId="{FB159B3E-6FC7-4C79-8BFD-77525061E9C4}" type="pres">
      <dgm:prSet presAssocID="{461908F2-92E6-4174-9958-9261E466CBD5}" presName="node" presStyleLbl="node1" presStyleIdx="1" presStyleCnt="3">
        <dgm:presLayoutVars>
          <dgm:bulletEnabled val="1"/>
        </dgm:presLayoutVars>
      </dgm:prSet>
      <dgm:spPr/>
      <dgm:t>
        <a:bodyPr/>
        <a:lstStyle/>
        <a:p>
          <a:endParaRPr lang="zh-CN" altLang="en-US"/>
        </a:p>
      </dgm:t>
    </dgm:pt>
    <dgm:pt modelId="{B0087625-1D49-4728-92B1-8AE025659BB7}" type="pres">
      <dgm:prSet presAssocID="{CF2C07B4-7F07-4F53-B42C-2E22EB4276ED}" presName="sibTrans" presStyleLbl="sibTrans2D1" presStyleIdx="1" presStyleCnt="2"/>
      <dgm:spPr/>
      <dgm:t>
        <a:bodyPr/>
        <a:lstStyle/>
        <a:p>
          <a:endParaRPr lang="zh-CN" altLang="en-US"/>
        </a:p>
      </dgm:t>
    </dgm:pt>
    <dgm:pt modelId="{2D3139C4-2657-485F-9D09-5E906BD13051}" type="pres">
      <dgm:prSet presAssocID="{CF2C07B4-7F07-4F53-B42C-2E22EB4276ED}" presName="connectorText" presStyleLbl="sibTrans2D1" presStyleIdx="1" presStyleCnt="2"/>
      <dgm:spPr/>
      <dgm:t>
        <a:bodyPr/>
        <a:lstStyle/>
        <a:p>
          <a:endParaRPr lang="zh-CN" altLang="en-US"/>
        </a:p>
      </dgm:t>
    </dgm:pt>
    <dgm:pt modelId="{12D07014-A1ED-4849-8611-0C5B5990F63E}" type="pres">
      <dgm:prSet presAssocID="{F7E8F43F-2B4F-4F72-9043-B70588681851}" presName="node" presStyleLbl="node1" presStyleIdx="2" presStyleCnt="3">
        <dgm:presLayoutVars>
          <dgm:bulletEnabled val="1"/>
        </dgm:presLayoutVars>
      </dgm:prSet>
      <dgm:spPr/>
      <dgm:t>
        <a:bodyPr/>
        <a:lstStyle/>
        <a:p>
          <a:endParaRPr lang="zh-CN" altLang="en-US"/>
        </a:p>
      </dgm:t>
    </dgm:pt>
  </dgm:ptLst>
  <dgm:cxnLst>
    <dgm:cxn modelId="{8AB64349-2D00-D149-BC31-CD425D5BA166}" type="presOf" srcId="{F2FCE7A1-FB98-4583-8B23-BBE8850B9F51}" destId="{445E2541-4D81-4637-B66E-1CBB6E53D238}" srcOrd="1" destOrd="0" presId="urn:microsoft.com/office/officeart/2005/8/layout/process1"/>
    <dgm:cxn modelId="{69F2CAAD-B33A-8741-A11B-18D521102659}" type="presOf" srcId="{54732F79-238A-49C7-9EB6-5A0F258187B7}" destId="{FD5219A1-F851-49BD-B420-4DCDD335A61D}" srcOrd="0" destOrd="0" presId="urn:microsoft.com/office/officeart/2005/8/layout/process1"/>
    <dgm:cxn modelId="{8E8AF54A-5FBA-4040-AA76-853994342F86}" srcId="{1456154D-3A72-446B-AAC4-B07A8339EE21}" destId="{F7E8F43F-2B4F-4F72-9043-B70588681851}" srcOrd="2" destOrd="0" parTransId="{505D5316-C9C3-4182-A945-096433DCD18F}" sibTransId="{6D18B002-BD36-4C49-B218-1DDFDDC699F6}"/>
    <dgm:cxn modelId="{AB1C407B-5E1C-F24C-81AD-DDB15496C107}" type="presOf" srcId="{F7E8F43F-2B4F-4F72-9043-B70588681851}" destId="{12D07014-A1ED-4849-8611-0C5B5990F63E}" srcOrd="0" destOrd="0" presId="urn:microsoft.com/office/officeart/2005/8/layout/process1"/>
    <dgm:cxn modelId="{B161A28C-A525-8B4A-B6C3-5EC1C498ACE0}" type="presOf" srcId="{461908F2-92E6-4174-9958-9261E466CBD5}" destId="{FB159B3E-6FC7-4C79-8BFD-77525061E9C4}" srcOrd="0" destOrd="0" presId="urn:microsoft.com/office/officeart/2005/8/layout/process1"/>
    <dgm:cxn modelId="{A19C0621-8E23-4C25-B98F-FD66D12B09ED}" srcId="{1456154D-3A72-446B-AAC4-B07A8339EE21}" destId="{461908F2-92E6-4174-9958-9261E466CBD5}" srcOrd="1" destOrd="0" parTransId="{8B228B58-21DC-4DF0-91EE-B9D88B9E0EE6}" sibTransId="{CF2C07B4-7F07-4F53-B42C-2E22EB4276ED}"/>
    <dgm:cxn modelId="{3857CF15-4AE9-454A-A803-F546ABE1FF16}" type="presOf" srcId="{CF2C07B4-7F07-4F53-B42C-2E22EB4276ED}" destId="{2D3139C4-2657-485F-9D09-5E906BD13051}" srcOrd="1" destOrd="0" presId="urn:microsoft.com/office/officeart/2005/8/layout/process1"/>
    <dgm:cxn modelId="{0AD16931-83D5-A844-862A-E1889610FEA0}" type="presOf" srcId="{1456154D-3A72-446B-AAC4-B07A8339EE21}" destId="{D4BC1D1D-A347-4DC0-83E8-2C33A03FE66F}" srcOrd="0" destOrd="0" presId="urn:microsoft.com/office/officeart/2005/8/layout/process1"/>
    <dgm:cxn modelId="{D03F5806-FDE2-3F43-AE2B-78607CC49353}" type="presOf" srcId="{F2FCE7A1-FB98-4583-8B23-BBE8850B9F51}" destId="{796C1D42-C3EE-462F-971D-9E60CB15B9A9}" srcOrd="0" destOrd="0" presId="urn:microsoft.com/office/officeart/2005/8/layout/process1"/>
    <dgm:cxn modelId="{B2B38E7B-4BFD-4601-A04E-056A69A4958C}" srcId="{1456154D-3A72-446B-AAC4-B07A8339EE21}" destId="{54732F79-238A-49C7-9EB6-5A0F258187B7}" srcOrd="0" destOrd="0" parTransId="{AE2EEA13-33A9-4313-9A84-A07DBF4ED96D}" sibTransId="{F2FCE7A1-FB98-4583-8B23-BBE8850B9F51}"/>
    <dgm:cxn modelId="{16B167AD-10C1-824B-9D10-1243C26FF50D}" type="presOf" srcId="{CF2C07B4-7F07-4F53-B42C-2E22EB4276ED}" destId="{B0087625-1D49-4728-92B1-8AE025659BB7}" srcOrd="0" destOrd="0" presId="urn:microsoft.com/office/officeart/2005/8/layout/process1"/>
    <dgm:cxn modelId="{B89DCFB4-14F6-7F45-9F2C-E39169C0C1AB}" type="presParOf" srcId="{D4BC1D1D-A347-4DC0-83E8-2C33A03FE66F}" destId="{FD5219A1-F851-49BD-B420-4DCDD335A61D}" srcOrd="0" destOrd="0" presId="urn:microsoft.com/office/officeart/2005/8/layout/process1"/>
    <dgm:cxn modelId="{09527A2E-1F63-BF41-A99F-A641201F849B}" type="presParOf" srcId="{D4BC1D1D-A347-4DC0-83E8-2C33A03FE66F}" destId="{796C1D42-C3EE-462F-971D-9E60CB15B9A9}" srcOrd="1" destOrd="0" presId="urn:microsoft.com/office/officeart/2005/8/layout/process1"/>
    <dgm:cxn modelId="{96DEE6C2-2FCB-2545-863B-8B62C42B5484}" type="presParOf" srcId="{796C1D42-C3EE-462F-971D-9E60CB15B9A9}" destId="{445E2541-4D81-4637-B66E-1CBB6E53D238}" srcOrd="0" destOrd="0" presId="urn:microsoft.com/office/officeart/2005/8/layout/process1"/>
    <dgm:cxn modelId="{0F041CD3-A68E-4744-B703-DB3C5472FB50}" type="presParOf" srcId="{D4BC1D1D-A347-4DC0-83E8-2C33A03FE66F}" destId="{FB159B3E-6FC7-4C79-8BFD-77525061E9C4}" srcOrd="2" destOrd="0" presId="urn:microsoft.com/office/officeart/2005/8/layout/process1"/>
    <dgm:cxn modelId="{FB0084DB-8976-7049-B4C8-4533C0FB209F}" type="presParOf" srcId="{D4BC1D1D-A347-4DC0-83E8-2C33A03FE66F}" destId="{B0087625-1D49-4728-92B1-8AE025659BB7}" srcOrd="3" destOrd="0" presId="urn:microsoft.com/office/officeart/2005/8/layout/process1"/>
    <dgm:cxn modelId="{C475BBFC-CAAF-8847-8AFF-643A18073E07}" type="presParOf" srcId="{B0087625-1D49-4728-92B1-8AE025659BB7}" destId="{2D3139C4-2657-485F-9D09-5E906BD13051}" srcOrd="0" destOrd="0" presId="urn:microsoft.com/office/officeart/2005/8/layout/process1"/>
    <dgm:cxn modelId="{4C316470-EED3-764C-B6C2-221D398C1FC7}" type="presParOf" srcId="{D4BC1D1D-A347-4DC0-83E8-2C33A03FE66F}" destId="{12D07014-A1ED-4849-8611-0C5B5990F63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219A1-F851-49BD-B420-4DCDD335A61D}">
      <dsp:nvSpPr>
        <dsp:cNvPr id="0" name=""/>
        <dsp:cNvSpPr/>
      </dsp:nvSpPr>
      <dsp:spPr>
        <a:xfrm>
          <a:off x="6472" y="1451604"/>
          <a:ext cx="1934652" cy="1160791"/>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a:latin typeface="黑体" panose="02010609060101010101" pitchFamily="49" charset="-122"/>
              <a:ea typeface="黑体" panose="02010609060101010101" pitchFamily="49" charset="-122"/>
            </a:rPr>
            <a:t>系统概念</a:t>
          </a:r>
        </a:p>
      </dsp:txBody>
      <dsp:txXfrm>
        <a:off x="40470" y="1485602"/>
        <a:ext cx="1866656" cy="1092795"/>
      </dsp:txXfrm>
    </dsp:sp>
    <dsp:sp modelId="{796C1D42-C3EE-462F-971D-9E60CB15B9A9}">
      <dsp:nvSpPr>
        <dsp:cNvPr id="0" name=""/>
        <dsp:cNvSpPr/>
      </dsp:nvSpPr>
      <dsp:spPr>
        <a:xfrm>
          <a:off x="2134591" y="1792103"/>
          <a:ext cx="410146" cy="479793"/>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latin typeface="黑体" panose="02010609060101010101" pitchFamily="49" charset="-122"/>
            <a:ea typeface="黑体" panose="02010609060101010101" pitchFamily="49" charset="-122"/>
          </a:endParaRPr>
        </a:p>
      </dsp:txBody>
      <dsp:txXfrm>
        <a:off x="2134591" y="1888062"/>
        <a:ext cx="287102" cy="287875"/>
      </dsp:txXfrm>
    </dsp:sp>
    <dsp:sp modelId="{FB159B3E-6FC7-4C79-8BFD-77525061E9C4}">
      <dsp:nvSpPr>
        <dsp:cNvPr id="0" name=""/>
        <dsp:cNvSpPr/>
      </dsp:nvSpPr>
      <dsp:spPr>
        <a:xfrm>
          <a:off x="2714987" y="1451604"/>
          <a:ext cx="1934652" cy="1160791"/>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a:latin typeface="黑体" panose="02010609060101010101" pitchFamily="49" charset="-122"/>
              <a:ea typeface="黑体" panose="02010609060101010101" pitchFamily="49" charset="-122"/>
            </a:rPr>
            <a:t>系统思想</a:t>
          </a:r>
        </a:p>
      </dsp:txBody>
      <dsp:txXfrm>
        <a:off x="2748985" y="1485602"/>
        <a:ext cx="1866656" cy="1092795"/>
      </dsp:txXfrm>
    </dsp:sp>
    <dsp:sp modelId="{B0087625-1D49-4728-92B1-8AE025659BB7}">
      <dsp:nvSpPr>
        <dsp:cNvPr id="0" name=""/>
        <dsp:cNvSpPr/>
      </dsp:nvSpPr>
      <dsp:spPr>
        <a:xfrm>
          <a:off x="4843105" y="1792103"/>
          <a:ext cx="410146" cy="479793"/>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latin typeface="黑体" panose="02010609060101010101" pitchFamily="49" charset="-122"/>
            <a:ea typeface="黑体" panose="02010609060101010101" pitchFamily="49" charset="-122"/>
          </a:endParaRPr>
        </a:p>
      </dsp:txBody>
      <dsp:txXfrm>
        <a:off x="4843105" y="1888062"/>
        <a:ext cx="287102" cy="287875"/>
      </dsp:txXfrm>
    </dsp:sp>
    <dsp:sp modelId="{12D07014-A1ED-4849-8611-0C5B5990F63E}">
      <dsp:nvSpPr>
        <dsp:cNvPr id="0" name=""/>
        <dsp:cNvSpPr/>
      </dsp:nvSpPr>
      <dsp:spPr>
        <a:xfrm>
          <a:off x="5423501" y="1451604"/>
          <a:ext cx="1934652" cy="1160791"/>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系统方法论</a:t>
          </a:r>
        </a:p>
      </dsp:txBody>
      <dsp:txXfrm>
        <a:off x="5457499" y="1485602"/>
        <a:ext cx="1866656" cy="10927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22/6/5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22/6/5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22/6/5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22/6/5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11333815" y="322558"/>
            <a:ext cx="487978" cy="2870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77" tIns="60937" rIns="121877" bIns="60937" rtlCol="0" anchor="ctr"/>
          <a:lstStyle/>
          <a:p>
            <a:pPr algn="ctr"/>
            <a:endParaRPr lang="en-US" sz="2400" dirty="0"/>
          </a:p>
        </p:txBody>
      </p:sp>
      <p:sp>
        <p:nvSpPr>
          <p:cNvPr id="6" name="Isosceles Triangle 10"/>
          <p:cNvSpPr/>
          <p:nvPr userDrawn="1"/>
        </p:nvSpPr>
        <p:spPr>
          <a:xfrm rot="10610802">
            <a:off x="11339649" y="421680"/>
            <a:ext cx="488775" cy="261855"/>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77" tIns="60937" rIns="121877" bIns="60937" rtlCol="0" anchor="ctr"/>
          <a:lstStyle/>
          <a:p>
            <a:pPr algn="ctr"/>
            <a:endParaRPr lang="en-US" sz="2400"/>
          </a:p>
        </p:txBody>
      </p:sp>
      <p:sp>
        <p:nvSpPr>
          <p:cNvPr id="7" name="Slide Number Placeholder 5"/>
          <p:cNvSpPr txBox="1"/>
          <p:nvPr userDrawn="1"/>
        </p:nvSpPr>
        <p:spPr>
          <a:xfrm>
            <a:off x="11359314" y="273253"/>
            <a:ext cx="449442" cy="467448"/>
          </a:xfrm>
          <a:prstGeom prst="rect">
            <a:avLst/>
          </a:prstGeom>
        </p:spPr>
        <p:txBody>
          <a:bodyPr vert="horz" lIns="0" tIns="0" rIns="0" bIns="60937"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35" smtClean="0"/>
              <a:t>‹#›</a:t>
            </a:fld>
            <a:endParaRPr lang="en-US" sz="1335" dirty="0"/>
          </a:p>
        </p:txBody>
      </p:sp>
      <p:grpSp>
        <p:nvGrpSpPr>
          <p:cNvPr id="8" name="Group 5"/>
          <p:cNvGrpSpPr/>
          <p:nvPr userDrawn="1"/>
        </p:nvGrpSpPr>
        <p:grpSpPr>
          <a:xfrm>
            <a:off x="463226" y="6309322"/>
            <a:ext cx="298776" cy="294875"/>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grpSp>
      <p:grpSp>
        <p:nvGrpSpPr>
          <p:cNvPr id="11" name="Group 9"/>
          <p:cNvGrpSpPr/>
          <p:nvPr userDrawn="1"/>
        </p:nvGrpSpPr>
        <p:grpSpPr>
          <a:xfrm flipH="1">
            <a:off x="1244945" y="6309322"/>
            <a:ext cx="298776" cy="294875"/>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grpSp>
      <p:cxnSp>
        <p:nvCxnSpPr>
          <p:cNvPr id="14" name="Straight Connector 3"/>
          <p:cNvCxnSpPr/>
          <p:nvPr userDrawn="1"/>
        </p:nvCxnSpPr>
        <p:spPr>
          <a:xfrm>
            <a:off x="736945" y="6460467"/>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82" y="280461"/>
            <a:ext cx="812802" cy="812801"/>
          </a:xfrm>
          <a:prstGeom prst="rect">
            <a:avLst/>
          </a:prstGeom>
          <a:noFill/>
          <a:effectLst>
            <a:outerShdw blurRad="127000" dist="63500" dir="3000000" sx="104000" sy="104000" algn="tl" rotWithShape="0">
              <a:prstClr val="black">
                <a:alpha val="34000"/>
              </a:prstClr>
            </a:outerShdw>
          </a:effec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580" y="292957"/>
            <a:ext cx="812802" cy="812801"/>
          </a:xfrm>
          <a:prstGeom prst="rect">
            <a:avLst/>
          </a:prstGeom>
          <a:noFill/>
          <a:effectLst>
            <a:outerShdw blurRad="127000" dist="63500" dir="3000000" sx="104000" sy="104000" algn="tl" rotWithShape="0">
              <a:prstClr val="black">
                <a:alpha val="34000"/>
              </a:prstClr>
            </a:outerShdw>
          </a:effec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11333815" y="322558"/>
            <a:ext cx="487978" cy="2870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77" tIns="60937" rIns="121877" bIns="60937" rtlCol="0" anchor="ctr"/>
          <a:lstStyle/>
          <a:p>
            <a:pPr algn="ctr"/>
            <a:endParaRPr lang="en-US" sz="2400" dirty="0"/>
          </a:p>
        </p:txBody>
      </p:sp>
      <p:sp>
        <p:nvSpPr>
          <p:cNvPr id="6" name="Isosceles Triangle 10"/>
          <p:cNvSpPr/>
          <p:nvPr userDrawn="1"/>
        </p:nvSpPr>
        <p:spPr>
          <a:xfrm rot="10610802">
            <a:off x="11339649" y="421680"/>
            <a:ext cx="488775" cy="261855"/>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77" tIns="60937" rIns="121877" bIns="60937" rtlCol="0" anchor="ctr"/>
          <a:lstStyle/>
          <a:p>
            <a:pPr algn="ctr"/>
            <a:endParaRPr lang="en-US" sz="2400"/>
          </a:p>
        </p:txBody>
      </p:sp>
      <p:sp>
        <p:nvSpPr>
          <p:cNvPr id="7" name="Slide Number Placeholder 5"/>
          <p:cNvSpPr txBox="1"/>
          <p:nvPr userDrawn="1"/>
        </p:nvSpPr>
        <p:spPr>
          <a:xfrm>
            <a:off x="11359314" y="273253"/>
            <a:ext cx="449442" cy="467448"/>
          </a:xfrm>
          <a:prstGeom prst="rect">
            <a:avLst/>
          </a:prstGeom>
        </p:spPr>
        <p:txBody>
          <a:bodyPr vert="horz" lIns="0" tIns="0" rIns="0" bIns="60937"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35" smtClean="0"/>
              <a:t>‹#›</a:t>
            </a:fld>
            <a:endParaRPr lang="en-US" sz="1335" dirty="0"/>
          </a:p>
        </p:txBody>
      </p:sp>
      <p:grpSp>
        <p:nvGrpSpPr>
          <p:cNvPr id="8" name="Group 5"/>
          <p:cNvGrpSpPr/>
          <p:nvPr userDrawn="1"/>
        </p:nvGrpSpPr>
        <p:grpSpPr>
          <a:xfrm>
            <a:off x="463226" y="6309322"/>
            <a:ext cx="298776" cy="294875"/>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grpSp>
      <p:grpSp>
        <p:nvGrpSpPr>
          <p:cNvPr id="11" name="Group 9"/>
          <p:cNvGrpSpPr/>
          <p:nvPr userDrawn="1"/>
        </p:nvGrpSpPr>
        <p:grpSpPr>
          <a:xfrm flipH="1">
            <a:off x="1244945" y="6309322"/>
            <a:ext cx="298776" cy="294875"/>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grpSp>
      <p:cxnSp>
        <p:nvCxnSpPr>
          <p:cNvPr id="14" name="Straight Connector 3"/>
          <p:cNvCxnSpPr/>
          <p:nvPr userDrawn="1"/>
        </p:nvCxnSpPr>
        <p:spPr>
          <a:xfrm>
            <a:off x="736945" y="6460467"/>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82" y="280461"/>
            <a:ext cx="812802" cy="812801"/>
          </a:xfrm>
          <a:prstGeom prst="rect">
            <a:avLst/>
          </a:prstGeom>
          <a:noFill/>
          <a:effectLst>
            <a:outerShdw blurRad="127000" dist="63500" dir="3000000" sx="104000" sy="104000" algn="tl" rotWithShape="0">
              <a:prstClr val="black">
                <a:alpha val="34000"/>
              </a:prstClr>
            </a:outerShdw>
          </a:effec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580" y="292957"/>
            <a:ext cx="812802" cy="812801"/>
          </a:xfrm>
          <a:prstGeom prst="rect">
            <a:avLst/>
          </a:prstGeom>
          <a:noFill/>
          <a:effectLst>
            <a:outerShdw blurRad="127000" dist="63500" dir="3000000" sx="104000" sy="104000" algn="tl" rotWithShape="0">
              <a:prstClr val="black">
                <a:alpha val="34000"/>
              </a:prstClr>
            </a:outerShdw>
          </a:effec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1666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3035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35028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22/6/5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22/6/5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22/6/5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22/6/5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22/6/5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22/6/5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22/6/5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22/6/5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22/6/5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0.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2.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oleObject" Target="../embeddings/oleObject1.bin"/><Relationship Id="rId5" Type="http://schemas.openxmlformats.org/officeDocument/2006/relationships/image" Target="../media/image10.wmf"/><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rot="5880000">
            <a:off x="5165725" y="1806575"/>
            <a:ext cx="2406650" cy="2254885"/>
          </a:xfrm>
          <a:custGeom>
            <a:avLst/>
            <a:gdLst>
              <a:gd name="connsiteX0" fmla="*/ 14 w 5949"/>
              <a:gd name="connsiteY0" fmla="*/ 5100 h 5574"/>
              <a:gd name="connsiteX1" fmla="*/ 2975 w 5949"/>
              <a:gd name="connsiteY1" fmla="*/ 0 h 5574"/>
              <a:gd name="connsiteX2" fmla="*/ 5935 w 5949"/>
              <a:gd name="connsiteY2" fmla="*/ 5100 h 5574"/>
              <a:gd name="connsiteX3" fmla="*/ 14 w 5949"/>
              <a:gd name="connsiteY3" fmla="*/ 5100 h 5574"/>
            </a:gdLst>
            <a:ahLst/>
            <a:cxnLst>
              <a:cxn ang="0">
                <a:pos x="connsiteX0" y="connsiteY0"/>
              </a:cxn>
              <a:cxn ang="0">
                <a:pos x="connsiteX1" y="connsiteY1"/>
              </a:cxn>
              <a:cxn ang="0">
                <a:pos x="connsiteX2" y="connsiteY2"/>
              </a:cxn>
              <a:cxn ang="0">
                <a:pos x="connsiteX3" y="connsiteY3"/>
              </a:cxn>
            </a:cxnLst>
            <a:rect l="l" t="t" r="r" b="b"/>
            <a:pathLst>
              <a:path w="5949" h="5574">
                <a:moveTo>
                  <a:pt x="14" y="5100"/>
                </a:moveTo>
                <a:cubicBezTo>
                  <a:pt x="-202" y="4471"/>
                  <a:pt x="2168" y="-30"/>
                  <a:pt x="2975" y="0"/>
                </a:cubicBezTo>
                <a:cubicBezTo>
                  <a:pt x="3758" y="0"/>
                  <a:pt x="6158" y="4410"/>
                  <a:pt x="5935" y="5100"/>
                </a:cubicBezTo>
                <a:cubicBezTo>
                  <a:pt x="5618" y="5791"/>
                  <a:pt x="308" y="5671"/>
                  <a:pt x="14" y="5100"/>
                </a:cubicBezTo>
                <a:close/>
              </a:path>
            </a:pathLst>
          </a:custGeom>
          <a:gradFill rotWithShape="1">
            <a:gsLst>
              <a:gs pos="0">
                <a:srgbClr val="2B52B2"/>
              </a:gs>
              <a:gs pos="100000">
                <a:srgbClr val="7CD9F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nvSpPr>
        <p:spPr>
          <a:xfrm>
            <a:off x="4893310" y="1549400"/>
            <a:ext cx="2406650" cy="2254885"/>
          </a:xfrm>
          <a:custGeom>
            <a:avLst/>
            <a:gdLst>
              <a:gd name="connsiteX0" fmla="*/ 14 w 5949"/>
              <a:gd name="connsiteY0" fmla="*/ 5100 h 5574"/>
              <a:gd name="connsiteX1" fmla="*/ 2975 w 5949"/>
              <a:gd name="connsiteY1" fmla="*/ 0 h 5574"/>
              <a:gd name="connsiteX2" fmla="*/ 5935 w 5949"/>
              <a:gd name="connsiteY2" fmla="*/ 5100 h 5574"/>
              <a:gd name="connsiteX3" fmla="*/ 14 w 5949"/>
              <a:gd name="connsiteY3" fmla="*/ 5100 h 5574"/>
            </a:gdLst>
            <a:ahLst/>
            <a:cxnLst>
              <a:cxn ang="0">
                <a:pos x="connsiteX0" y="connsiteY0"/>
              </a:cxn>
              <a:cxn ang="0">
                <a:pos x="connsiteX1" y="connsiteY1"/>
              </a:cxn>
              <a:cxn ang="0">
                <a:pos x="connsiteX2" y="connsiteY2"/>
              </a:cxn>
              <a:cxn ang="0">
                <a:pos x="connsiteX3" y="connsiteY3"/>
              </a:cxn>
            </a:cxnLst>
            <a:rect l="l" t="t" r="r" b="b"/>
            <a:pathLst>
              <a:path w="5949" h="5574">
                <a:moveTo>
                  <a:pt x="14" y="5100"/>
                </a:moveTo>
                <a:cubicBezTo>
                  <a:pt x="-202" y="4471"/>
                  <a:pt x="2168" y="-30"/>
                  <a:pt x="2975" y="0"/>
                </a:cubicBezTo>
                <a:cubicBezTo>
                  <a:pt x="3758" y="0"/>
                  <a:pt x="6158" y="4410"/>
                  <a:pt x="5935" y="5100"/>
                </a:cubicBezTo>
                <a:cubicBezTo>
                  <a:pt x="5618" y="5791"/>
                  <a:pt x="308" y="5671"/>
                  <a:pt x="14" y="5100"/>
                </a:cubicBezTo>
                <a:close/>
              </a:path>
            </a:pathLst>
          </a:cu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838450" y="2676525"/>
            <a:ext cx="1200150" cy="0"/>
          </a:xfrm>
          <a:prstGeom prst="line">
            <a:avLst/>
          </a:prstGeom>
          <a:ln>
            <a:solidFill>
              <a:srgbClr val="7CD9F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108950" y="2677160"/>
            <a:ext cx="1200150" cy="0"/>
          </a:xfrm>
          <a:prstGeom prst="line">
            <a:avLst/>
          </a:prstGeom>
          <a:ln>
            <a:solidFill>
              <a:srgbClr val="7CD9F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449445" y="4281805"/>
            <a:ext cx="3294380" cy="6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gn="ctr"/>
            <a:r>
              <a:rPr lang="zh-CN" altLang="en-US" sz="2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刘益宇</a:t>
            </a:r>
            <a:endParaRPr lang="en-US" altLang="zh-CN" sz="2800" dirty="0">
              <a:solidFill>
                <a:schemeClr val="tx1"/>
              </a:solidFill>
              <a:latin typeface="微软雅黑" panose="020B0503020204020204" charset="-122"/>
              <a:ea typeface="微软雅黑" panose="020B0503020204020204" charset="-122"/>
            </a:endParaRPr>
          </a:p>
          <a:p>
            <a:pPr algn="ctr"/>
            <a:r>
              <a:rPr lang="zh-CN" altLang="en-US" sz="3200" dirty="0" smtClean="0">
                <a:solidFill>
                  <a:schemeClr val="tx1"/>
                </a:solidFill>
                <a:latin typeface="思源宋体 CN Heavy" panose="02020900000000000000" charset="-122"/>
                <a:ea typeface="思源宋体 CN Heavy" panose="02020900000000000000" charset="-122"/>
              </a:rPr>
              <a:t> </a:t>
            </a:r>
            <a:endParaRPr lang="zh-CN" altLang="en-US" sz="3200" dirty="0">
              <a:solidFill>
                <a:schemeClr val="tx1"/>
              </a:solidFill>
              <a:latin typeface="思源宋体 CN Heavy" panose="02020900000000000000" charset="-122"/>
              <a:ea typeface="思源宋体 CN Heavy" panose="02020900000000000000" charset="-122"/>
            </a:endParaRPr>
          </a:p>
        </p:txBody>
      </p:sp>
      <p:sp>
        <p:nvSpPr>
          <p:cNvPr id="23" name="矩形 22"/>
          <p:cNvSpPr/>
          <p:nvPr/>
        </p:nvSpPr>
        <p:spPr>
          <a:xfrm>
            <a:off x="1420586" y="5003800"/>
            <a:ext cx="9666513" cy="46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solidFill>
                <a:schemeClr val="tx1"/>
              </a:solidFill>
              <a:latin typeface="微软雅黑" panose="020B0503020204020204" charset="-122"/>
              <a:ea typeface="微软雅黑" panose="020B0503020204020204" charset="-122"/>
              <a:cs typeface="微软雅黑" panose="020B0503020204020204" charset="-122"/>
            </a:endParaRPr>
          </a:p>
          <a:p>
            <a:pPr algn="ctr"/>
            <a:r>
              <a:rPr lang="zh-CN" altLang="en-US" sz="2400" dirty="0" smtClean="0">
                <a:solidFill>
                  <a:schemeClr val="tx1"/>
                </a:solidFill>
                <a:latin typeface="微软雅黑" panose="020B0503020204020204" charset="-122"/>
                <a:ea typeface="微软雅黑" panose="020B0503020204020204" charset="-122"/>
                <a:cs typeface="微软雅黑" panose="020B0503020204020204" charset="-122"/>
              </a:rPr>
              <a:t>华南师范大学科学技术与社会研究院</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2400"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dirty="0" smtClean="0">
                <a:solidFill>
                  <a:schemeClr val="tx1"/>
                </a:solidFill>
                <a:latin typeface="微软雅黑" panose="020B0503020204020204" charset="-122"/>
                <a:ea typeface="微软雅黑" panose="020B0503020204020204" charset="-122"/>
                <a:cs typeface="微软雅黑" panose="020B0503020204020204" charset="-122"/>
              </a:rPr>
              <a:t> 系统</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科学与系统管理研究</a:t>
            </a:r>
            <a:r>
              <a:rPr lang="zh-CN" altLang="en-US" sz="2400" dirty="0" smtClean="0">
                <a:solidFill>
                  <a:schemeClr val="tx1"/>
                </a:solidFill>
                <a:latin typeface="微软雅黑" panose="020B0503020204020204" charset="-122"/>
                <a:ea typeface="微软雅黑" panose="020B0503020204020204" charset="-122"/>
                <a:cs typeface="微软雅黑" panose="020B0503020204020204" charset="-122"/>
              </a:rPr>
              <a:t>中心</a:t>
            </a:r>
            <a:endParaRPr lang="en-US" altLang="zh-CN" sz="24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481965" y="6350000"/>
            <a:ext cx="11229340" cy="46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000">
                <a:solidFill>
                  <a:schemeClr val="bg1">
                    <a:lumMod val="95000"/>
                  </a:schemeClr>
                </a:solidFill>
                <a:latin typeface="思源宋体 CN ExtraLight" panose="02020200000000000000" charset="-122"/>
                <a:ea typeface="思源宋体 CN ExtraLight" panose="02020200000000000000" charset="-122"/>
              </a:rPr>
              <a:t>consectetur a</a:t>
            </a:r>
            <a:r>
              <a:rPr lang="zh-CN" altLang="en-US" sz="1000">
                <a:solidFill>
                  <a:srgbClr val="D9F5FB"/>
                </a:solidFill>
                <a:latin typeface="思源宋体 CN ExtraLight" panose="02020200000000000000" charset="-122"/>
                <a:ea typeface="思源宋体 CN ExtraLight" panose="02020200000000000000" charset="-122"/>
              </a:rPr>
              <a:t>dipis</a:t>
            </a:r>
            <a:r>
              <a:rPr lang="zh-CN" altLang="en-US" sz="1000">
                <a:solidFill>
                  <a:srgbClr val="D9F5FB"/>
                </a:solidFill>
                <a:latin typeface="思源宋体 CN ExtraLight" panose="02020200000000000000" charset="-122"/>
                <a:ea typeface="思源宋体 CN ExtraLight" panose="02020200000000000000" charset="-122"/>
                <a:sym typeface="+mn-ea"/>
              </a:rPr>
              <a:t>conse</a:t>
            </a:r>
            <a:r>
              <a:rPr lang="zh-CN" altLang="en-US" sz="1000">
                <a:solidFill>
                  <a:schemeClr val="bg1">
                    <a:lumMod val="95000"/>
                  </a:schemeClr>
                </a:solidFill>
                <a:latin typeface="思源宋体 CN ExtraLight" panose="02020200000000000000" charset="-122"/>
                <a:ea typeface="思源宋体 CN ExtraLight" panose="02020200000000000000" charset="-122"/>
                <a:sym typeface="+mn-ea"/>
              </a:rPr>
              <a:t>ctetur adiconsectetur adip</a:t>
            </a:r>
            <a:r>
              <a:rPr lang="zh-CN" altLang="en-US" sz="1000">
                <a:solidFill>
                  <a:schemeClr val="bg1">
                    <a:lumMod val="85000"/>
                  </a:schemeClr>
                </a:solidFill>
                <a:latin typeface="思源宋体 CN ExtraLight" panose="02020200000000000000" charset="-122"/>
                <a:ea typeface="思源宋体 CN ExtraLight" panose="02020200000000000000" charset="-122"/>
                <a:sym typeface="+mn-ea"/>
              </a:rPr>
              <a:t>isconsectetur adipis</a:t>
            </a:r>
            <a:r>
              <a:rPr lang="zh-CN" altLang="en-US" sz="1000">
                <a:solidFill>
                  <a:schemeClr val="bg1">
                    <a:lumMod val="95000"/>
                  </a:schemeClr>
                </a:solidFill>
                <a:latin typeface="思源宋体 CN ExtraLight" panose="02020200000000000000" charset="-122"/>
                <a:ea typeface="思源宋体 CN ExtraLight" panose="02020200000000000000" charset="-122"/>
                <a:sym typeface="+mn-ea"/>
              </a:rPr>
              <a:t>consectetur adip</a:t>
            </a:r>
            <a:r>
              <a:rPr lang="zh-CN" altLang="en-US" sz="1000">
                <a:solidFill>
                  <a:srgbClr val="D9F5FB"/>
                </a:solidFill>
                <a:latin typeface="思源宋体 CN ExtraLight" panose="02020200000000000000" charset="-122"/>
                <a:ea typeface="思源宋体 CN ExtraLight" panose="02020200000000000000" charset="-122"/>
                <a:sym typeface="+mn-ea"/>
              </a:rPr>
              <a:t>isconsectetur adipiscons</a:t>
            </a:r>
            <a:r>
              <a:rPr lang="zh-CN" altLang="en-US" sz="1000">
                <a:solidFill>
                  <a:srgbClr val="79D1ED"/>
                </a:solidFill>
                <a:latin typeface="思源宋体 CN ExtraLight" panose="02020200000000000000" charset="-122"/>
                <a:ea typeface="思源宋体 CN ExtraLight" panose="02020200000000000000" charset="-122"/>
                <a:sym typeface="+mn-ea"/>
              </a:rPr>
              <a:t>ectetur a</a:t>
            </a:r>
            <a:r>
              <a:rPr lang="zh-CN" altLang="en-US" sz="1000">
                <a:solidFill>
                  <a:srgbClr val="D9F5FB"/>
                </a:solidFill>
                <a:latin typeface="思源宋体 CN ExtraLight" panose="02020200000000000000" charset="-122"/>
                <a:ea typeface="思源宋体 CN ExtraLight" panose="02020200000000000000" charset="-122"/>
                <a:sym typeface="+mn-ea"/>
              </a:rPr>
              <a:t>dip</a:t>
            </a:r>
            <a:r>
              <a:rPr lang="zh-CN" altLang="en-US" sz="1000">
                <a:solidFill>
                  <a:schemeClr val="bg1">
                    <a:lumMod val="95000"/>
                  </a:schemeClr>
                </a:solidFill>
                <a:latin typeface="思源宋体 CN ExtraLight" panose="02020200000000000000" charset="-122"/>
                <a:ea typeface="思源宋体 CN ExtraLight" panose="02020200000000000000" charset="-122"/>
                <a:sym typeface="+mn-ea"/>
              </a:rPr>
              <a:t>isconsectetur adipis</a:t>
            </a:r>
            <a:r>
              <a:rPr lang="zh-CN" altLang="en-US" sz="1000">
                <a:solidFill>
                  <a:schemeClr val="bg1">
                    <a:lumMod val="85000"/>
                  </a:schemeClr>
                </a:solidFill>
                <a:latin typeface="思源宋体 CN ExtraLight" panose="02020200000000000000" charset="-122"/>
                <a:ea typeface="思源宋体 CN ExtraLight" panose="02020200000000000000" charset="-122"/>
                <a:sym typeface="+mn-ea"/>
              </a:rPr>
              <a:t>consectet</a:t>
            </a:r>
            <a:r>
              <a:rPr lang="zh-CN" altLang="en-US" sz="1000">
                <a:solidFill>
                  <a:schemeClr val="bg1">
                    <a:lumMod val="95000"/>
                  </a:schemeClr>
                </a:solidFill>
                <a:latin typeface="思源宋体 CN ExtraLight" panose="02020200000000000000" charset="-122"/>
                <a:ea typeface="思源宋体 CN ExtraLight" panose="02020200000000000000" charset="-122"/>
                <a:sym typeface="+mn-ea"/>
              </a:rPr>
              <a:t>ur adipisconsectetur adpis</a:t>
            </a:r>
            <a:r>
              <a:rPr lang="zh-CN" altLang="en-US" sz="1000">
                <a:solidFill>
                  <a:schemeClr val="bg1">
                    <a:lumMod val="95000"/>
                  </a:schemeClr>
                </a:solidFill>
                <a:latin typeface="思源宋体 CN ExtraLight" panose="02020200000000000000" charset="-122"/>
                <a:ea typeface="思源宋体 CN ExtraLight" panose="02020200000000000000" charset="-122"/>
              </a:rPr>
              <a:t>i</a:t>
            </a:r>
          </a:p>
        </p:txBody>
      </p:sp>
      <p:sp>
        <p:nvSpPr>
          <p:cNvPr id="7" name="矩形 6"/>
          <p:cNvSpPr/>
          <p:nvPr/>
        </p:nvSpPr>
        <p:spPr>
          <a:xfrm>
            <a:off x="481964" y="555171"/>
            <a:ext cx="11313795" cy="994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软系统方法论的可重复困境及其介入路径探究</a:t>
            </a:r>
            <a:endParaRPr lang="en-US" altLang="zh-CN" sz="4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algn="ctr"/>
            <a:r>
              <a:rPr lang="en-US" altLang="zh-CN" sz="2000" b="1" dirty="0">
                <a:solidFill>
                  <a:schemeClr val="tx1"/>
                </a:solidFill>
              </a:rPr>
              <a:t>The Problem of Repeatability of SSM</a:t>
            </a:r>
            <a:r>
              <a:rPr lang="zh-CN" altLang="en-US" sz="2000" b="1" dirty="0">
                <a:solidFill>
                  <a:schemeClr val="tx1"/>
                </a:solidFill>
              </a:rPr>
              <a:t> </a:t>
            </a:r>
            <a:r>
              <a:rPr lang="en-US" altLang="zh-CN" sz="2000" b="1" dirty="0">
                <a:solidFill>
                  <a:schemeClr val="tx1"/>
                </a:solidFill>
              </a:rPr>
              <a:t>and Its Intervention </a:t>
            </a:r>
            <a:r>
              <a:rPr lang="en-US" altLang="zh-CN" sz="2000" b="1" dirty="0" smtClean="0">
                <a:solidFill>
                  <a:schemeClr val="tx1"/>
                </a:solidFill>
              </a:rPr>
              <a:t>Approach</a:t>
            </a:r>
            <a:endParaRPr lang="zh-CN" altLang="en-US" sz="2000" b="1" dirty="0">
              <a:solidFill>
                <a:schemeClr val="tx1"/>
              </a:solidFill>
            </a:endParaRPr>
          </a:p>
        </p:txBody>
      </p:sp>
      <p:sp>
        <p:nvSpPr>
          <p:cNvPr id="8" name="矩形 7"/>
          <p:cNvSpPr/>
          <p:nvPr/>
        </p:nvSpPr>
        <p:spPr>
          <a:xfrm flipH="1">
            <a:off x="71120" y="19050"/>
            <a:ext cx="277495" cy="6791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000">
                <a:solidFill>
                  <a:schemeClr val="bg1">
                    <a:lumMod val="95000"/>
                  </a:schemeClr>
                </a:solidFill>
                <a:latin typeface="思源宋体 CN ExtraLight" panose="02020200000000000000" charset="-122"/>
                <a:ea typeface="思源宋体 CN ExtraLight" panose="02020200000000000000" charset="-122"/>
              </a:rPr>
              <a:t>consecte</a:t>
            </a:r>
            <a:r>
              <a:rPr lang="zh-CN" altLang="en-US" sz="1000">
                <a:solidFill>
                  <a:schemeClr val="bg1">
                    <a:lumMod val="85000"/>
                  </a:schemeClr>
                </a:solidFill>
                <a:latin typeface="思源宋体 CN ExtraLight" panose="02020200000000000000" charset="-122"/>
                <a:ea typeface="思源宋体 CN ExtraLight" panose="02020200000000000000" charset="-122"/>
              </a:rPr>
              <a:t>tur adip</a:t>
            </a:r>
            <a:r>
              <a:rPr lang="zh-CN" altLang="en-US" sz="1000">
                <a:solidFill>
                  <a:schemeClr val="bg1">
                    <a:lumMod val="95000"/>
                  </a:schemeClr>
                </a:solidFill>
                <a:latin typeface="思源宋体 CN ExtraLight" panose="02020200000000000000" charset="-122"/>
                <a:ea typeface="思源宋体 CN ExtraLight" panose="02020200000000000000" charset="-122"/>
              </a:rPr>
              <a:t>is</a:t>
            </a:r>
            <a:r>
              <a:rPr lang="zh-CN" altLang="en-US" sz="1000">
                <a:solidFill>
                  <a:schemeClr val="bg1">
                    <a:lumMod val="95000"/>
                  </a:schemeClr>
                </a:solidFill>
                <a:latin typeface="思源宋体 CN ExtraLight" panose="02020200000000000000" charset="-122"/>
                <a:ea typeface="思源宋体 CN ExtraLight" panose="02020200000000000000" charset="-122"/>
                <a:sym typeface="+mn-ea"/>
              </a:rPr>
              <a:t>consect</a:t>
            </a:r>
            <a:r>
              <a:rPr lang="zh-CN" altLang="en-US" sz="1000">
                <a:solidFill>
                  <a:srgbClr val="79D1ED"/>
                </a:solidFill>
                <a:latin typeface="思源宋体 CN ExtraLight" panose="02020200000000000000" charset="-122"/>
                <a:ea typeface="思源宋体 CN ExtraLight" panose="02020200000000000000" charset="-122"/>
                <a:sym typeface="+mn-ea"/>
              </a:rPr>
              <a:t>etu</a:t>
            </a:r>
            <a:r>
              <a:rPr lang="zh-CN" altLang="en-US" sz="1000">
                <a:solidFill>
                  <a:srgbClr val="D9F5FB"/>
                </a:solidFill>
                <a:latin typeface="思源宋体 CN ExtraLight" panose="02020200000000000000" charset="-122"/>
                <a:ea typeface="思源宋体 CN ExtraLight" panose="02020200000000000000" charset="-122"/>
                <a:sym typeface="+mn-ea"/>
              </a:rPr>
              <a:t>r adico</a:t>
            </a:r>
            <a:r>
              <a:rPr lang="zh-CN" altLang="en-US" sz="1000">
                <a:solidFill>
                  <a:schemeClr val="bg1">
                    <a:lumMod val="85000"/>
                  </a:schemeClr>
                </a:solidFill>
                <a:latin typeface="思源宋体 CN ExtraLight" panose="02020200000000000000" charset="-122"/>
                <a:ea typeface="思源宋体 CN ExtraLight" panose="02020200000000000000" charset="-122"/>
                <a:sym typeface="+mn-ea"/>
              </a:rPr>
              <a:t>nsectetu</a:t>
            </a:r>
            <a:r>
              <a:rPr lang="zh-CN" altLang="en-US" sz="1000">
                <a:solidFill>
                  <a:schemeClr val="bg1">
                    <a:lumMod val="95000"/>
                  </a:schemeClr>
                </a:solidFill>
                <a:latin typeface="思源宋体 CN ExtraLight" panose="02020200000000000000" charset="-122"/>
                <a:ea typeface="思源宋体 CN ExtraLight" panose="02020200000000000000" charset="-122"/>
                <a:sym typeface="+mn-ea"/>
              </a:rPr>
              <a:t>r adi</a:t>
            </a:r>
            <a:endParaRPr lang="zh-CN" altLang="en-US" sz="1000">
              <a:solidFill>
                <a:schemeClr val="bg1">
                  <a:lumMod val="95000"/>
                </a:schemeClr>
              </a:solidFill>
              <a:latin typeface="思源宋体 CN ExtraLight" panose="02020200000000000000" charset="-122"/>
              <a:ea typeface="思源宋体 CN ExtraLight" panose="02020200000000000000" charset="-122"/>
            </a:endParaRPr>
          </a:p>
        </p:txBody>
      </p:sp>
      <p:sp>
        <p:nvSpPr>
          <p:cNvPr id="9" name="矩形 8"/>
          <p:cNvSpPr/>
          <p:nvPr/>
        </p:nvSpPr>
        <p:spPr>
          <a:xfrm flipH="1">
            <a:off x="11856720" y="19050"/>
            <a:ext cx="277495" cy="6791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000">
                <a:solidFill>
                  <a:schemeClr val="bg1">
                    <a:lumMod val="95000"/>
                  </a:schemeClr>
                </a:solidFill>
                <a:latin typeface="思源宋体 CN ExtraLight" panose="02020200000000000000" charset="-122"/>
                <a:ea typeface="思源宋体 CN ExtraLight" panose="02020200000000000000" charset="-122"/>
              </a:rPr>
              <a:t>consecte</a:t>
            </a:r>
            <a:r>
              <a:rPr lang="zh-CN" altLang="en-US" sz="1000">
                <a:solidFill>
                  <a:srgbClr val="D9F5FB"/>
                </a:solidFill>
                <a:latin typeface="思源宋体 CN ExtraLight" panose="02020200000000000000" charset="-122"/>
                <a:ea typeface="思源宋体 CN ExtraLight" panose="02020200000000000000" charset="-122"/>
              </a:rPr>
              <a:t>tur adi</a:t>
            </a:r>
            <a:r>
              <a:rPr lang="zh-CN" altLang="en-US" sz="1000">
                <a:solidFill>
                  <a:schemeClr val="bg1">
                    <a:lumMod val="85000"/>
                  </a:schemeClr>
                </a:solidFill>
                <a:latin typeface="思源宋体 CN ExtraLight" panose="02020200000000000000" charset="-122"/>
                <a:ea typeface="思源宋体 CN ExtraLight" panose="02020200000000000000" charset="-122"/>
              </a:rPr>
              <a:t>pis</a:t>
            </a:r>
            <a:r>
              <a:rPr lang="zh-CN" altLang="en-US" sz="1000">
                <a:solidFill>
                  <a:schemeClr val="bg1">
                    <a:lumMod val="85000"/>
                  </a:schemeClr>
                </a:solidFill>
                <a:latin typeface="思源宋体 CN ExtraLight" panose="02020200000000000000" charset="-122"/>
                <a:ea typeface="思源宋体 CN ExtraLight" panose="02020200000000000000" charset="-122"/>
                <a:sym typeface="+mn-ea"/>
              </a:rPr>
              <a:t>c</a:t>
            </a:r>
            <a:r>
              <a:rPr lang="zh-CN" altLang="en-US" sz="1000">
                <a:solidFill>
                  <a:schemeClr val="bg1">
                    <a:lumMod val="95000"/>
                  </a:schemeClr>
                </a:solidFill>
                <a:latin typeface="思源宋体 CN ExtraLight" panose="02020200000000000000" charset="-122"/>
                <a:ea typeface="思源宋体 CN ExtraLight" panose="02020200000000000000" charset="-122"/>
                <a:sym typeface="+mn-ea"/>
              </a:rPr>
              <a:t>on</a:t>
            </a:r>
            <a:r>
              <a:rPr lang="zh-CN" altLang="en-US" sz="1000">
                <a:solidFill>
                  <a:srgbClr val="79D1ED"/>
                </a:solidFill>
                <a:latin typeface="思源宋体 CN ExtraLight" panose="02020200000000000000" charset="-122"/>
                <a:ea typeface="思源宋体 CN ExtraLight" panose="02020200000000000000" charset="-122"/>
                <a:sym typeface="+mn-ea"/>
              </a:rPr>
              <a:t>sectetur a</a:t>
            </a:r>
            <a:r>
              <a:rPr lang="zh-CN" altLang="en-US" sz="1000">
                <a:solidFill>
                  <a:schemeClr val="bg1">
                    <a:lumMod val="95000"/>
                  </a:schemeClr>
                </a:solidFill>
                <a:latin typeface="思源宋体 CN ExtraLight" panose="02020200000000000000" charset="-122"/>
                <a:ea typeface="思源宋体 CN ExtraLight" panose="02020200000000000000" charset="-122"/>
                <a:sym typeface="+mn-ea"/>
              </a:rPr>
              <a:t>diconse</a:t>
            </a:r>
            <a:r>
              <a:rPr lang="zh-CN" altLang="en-US" sz="1000">
                <a:solidFill>
                  <a:srgbClr val="D9F5FB"/>
                </a:solidFill>
                <a:latin typeface="思源宋体 CN ExtraLight" panose="02020200000000000000" charset="-122"/>
                <a:ea typeface="思源宋体 CN ExtraLight" panose="02020200000000000000" charset="-122"/>
                <a:sym typeface="+mn-ea"/>
              </a:rPr>
              <a:t>ctet</a:t>
            </a:r>
            <a:r>
              <a:rPr lang="zh-CN" altLang="en-US" sz="1000">
                <a:solidFill>
                  <a:schemeClr val="bg1">
                    <a:lumMod val="95000"/>
                  </a:schemeClr>
                </a:solidFill>
                <a:latin typeface="思源宋体 CN ExtraLight" panose="02020200000000000000" charset="-122"/>
                <a:ea typeface="思源宋体 CN ExtraLight" panose="02020200000000000000" charset="-122"/>
                <a:sym typeface="+mn-ea"/>
              </a:rPr>
              <a:t>ur adi</a:t>
            </a:r>
            <a:endParaRPr lang="zh-CN" altLang="en-US" sz="1000">
              <a:solidFill>
                <a:schemeClr val="bg1">
                  <a:lumMod val="95000"/>
                </a:schemeClr>
              </a:solidFill>
              <a:latin typeface="思源宋体 CN ExtraLight" panose="02020200000000000000" charset="-122"/>
              <a:ea typeface="思源宋体 CN ExtraLight" panose="02020200000000000000" charset="-122"/>
            </a:endParaRPr>
          </a:p>
        </p:txBody>
      </p:sp>
      <p:pic>
        <p:nvPicPr>
          <p:cNvPr id="12" name="Picture 2" descr="C:\Users\HP\Desktop\校徽＋校名png\校徽＋校名 白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2397125" cy="55517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469" y="99690"/>
            <a:ext cx="1417320" cy="355792"/>
          </a:xfrm>
          <a:prstGeom prst="rect">
            <a:avLst/>
          </a:prstGeom>
        </p:spPr>
      </p:pic>
    </p:spTree>
    <p:extLst>
      <p:ext uri="{BB962C8B-B14F-4D97-AF65-F5344CB8AC3E}">
        <p14:creationId xmlns:p14="http://schemas.microsoft.com/office/powerpoint/2010/main" val="41243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63282" y="950407"/>
            <a:ext cx="10058400" cy="5909310"/>
          </a:xfrm>
          <a:prstGeom prst="rect">
            <a:avLst/>
          </a:prstGeom>
          <a:noFill/>
          <a:ln w="9525">
            <a:noFill/>
          </a:ln>
        </p:spPr>
        <p:txBody>
          <a:bodyPr wrap="square">
            <a:spAutoFit/>
          </a:bodyPr>
          <a:lstStyle/>
          <a:p>
            <a:pPr algn="just">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       </a:t>
            </a:r>
            <a:r>
              <a:rPr lang="zh-CN" altLang="zh-CN" sz="2400" dirty="0" smtClean="0">
                <a:latin typeface="微软雅黑" panose="020B0503020204020204" charset="-122"/>
                <a:ea typeface="微软雅黑" panose="020B0503020204020204" charset="-122"/>
                <a:cs typeface="微软雅黑" panose="020B0503020204020204" charset="-122"/>
              </a:rPr>
              <a:t>国际</a:t>
            </a:r>
            <a:r>
              <a:rPr lang="zh-CN" altLang="zh-CN" sz="2400" dirty="0">
                <a:latin typeface="微软雅黑" panose="020B0503020204020204" charset="-122"/>
                <a:ea typeface="微软雅黑" panose="020B0503020204020204" charset="-122"/>
                <a:cs typeface="微软雅黑" panose="020B0503020204020204" charset="-122"/>
              </a:rPr>
              <a:t>计量指南联合会在</a:t>
            </a:r>
            <a:r>
              <a:rPr lang="en-US" altLang="zh-CN" sz="2400" dirty="0">
                <a:latin typeface="微软雅黑" panose="020B0503020204020204" charset="-122"/>
                <a:ea typeface="微软雅黑" panose="020B0503020204020204" charset="-122"/>
                <a:cs typeface="微软雅黑" panose="020B0503020204020204" charset="-122"/>
              </a:rPr>
              <a:t>2008</a:t>
            </a:r>
            <a:r>
              <a:rPr lang="zh-CN" altLang="zh-CN" sz="2400" dirty="0">
                <a:latin typeface="微软雅黑" panose="020B0503020204020204" charset="-122"/>
                <a:ea typeface="微软雅黑" panose="020B0503020204020204" charset="-122"/>
                <a:cs typeface="微软雅黑" panose="020B0503020204020204" charset="-122"/>
              </a:rPr>
              <a:t>年所制定的测量指南中，</a:t>
            </a:r>
            <a:r>
              <a:rPr lang="en-US" altLang="zh-CN" sz="2400" dirty="0">
                <a:latin typeface="微软雅黑" panose="020B0503020204020204" charset="-122"/>
                <a:ea typeface="微软雅黑" panose="020B0503020204020204" charset="-122"/>
                <a:cs typeface="微软雅黑" panose="020B0503020204020204" charset="-122"/>
              </a:rPr>
              <a:t>repeatability</a:t>
            </a:r>
            <a:r>
              <a:rPr lang="zh-CN" altLang="zh-CN" sz="2400" dirty="0">
                <a:latin typeface="微软雅黑" panose="020B0503020204020204" charset="-122"/>
                <a:ea typeface="微软雅黑" panose="020B0503020204020204" charset="-122"/>
                <a:cs typeface="微软雅黑" panose="020B0503020204020204" charset="-122"/>
              </a:rPr>
              <a:t>特指同一测量的连续测量结果，与在相同测量条件下进行的连续测量结果之间的一致性，它要求满足相同的实验工具、观测器、测量仪器、条件以及短时间内</a:t>
            </a:r>
            <a:r>
              <a:rPr lang="zh-CN" altLang="zh-CN" sz="2400" dirty="0" smtClean="0">
                <a:latin typeface="微软雅黑" panose="020B0503020204020204" charset="-122"/>
                <a:ea typeface="微软雅黑" panose="020B0503020204020204" charset="-122"/>
                <a:cs typeface="微软雅黑" panose="020B0503020204020204" charset="-122"/>
              </a:rPr>
              <a:t>重复</a:t>
            </a:r>
            <a:r>
              <a:rPr lang="zh-CN" altLang="en-US" sz="2400" dirty="0" smtClean="0">
                <a:latin typeface="微软雅黑" panose="020B0503020204020204" charset="-122"/>
                <a:ea typeface="微软雅黑" panose="020B0503020204020204" charset="-122"/>
                <a:cs typeface="微软雅黑" panose="020B0503020204020204" charset="-122"/>
              </a:rPr>
              <a:t>，强调“过程”的重复；</a:t>
            </a:r>
            <a:r>
              <a:rPr lang="en-US" altLang="zh-CN" sz="2400" dirty="0" smtClean="0">
                <a:latin typeface="微软雅黑" panose="020B0503020204020204" charset="-122"/>
                <a:ea typeface="微软雅黑" panose="020B0503020204020204" charset="-122"/>
                <a:cs typeface="微软雅黑" panose="020B0503020204020204" charset="-122"/>
              </a:rPr>
              <a:t>Reproducibility</a:t>
            </a:r>
            <a:r>
              <a:rPr lang="zh-CN" altLang="zh-CN" sz="2400" dirty="0">
                <a:latin typeface="微软雅黑" panose="020B0503020204020204" charset="-122"/>
                <a:ea typeface="微软雅黑" panose="020B0503020204020204" charset="-122"/>
                <a:cs typeface="微软雅黑" panose="020B0503020204020204" charset="-122"/>
              </a:rPr>
              <a:t>特指相同测量的测量结果与在改变测量条件下进行的测量结果之间的</a:t>
            </a:r>
            <a:r>
              <a:rPr lang="zh-CN" altLang="zh-CN" sz="2400" dirty="0" smtClean="0">
                <a:latin typeface="微软雅黑" panose="020B0503020204020204" charset="-122"/>
                <a:ea typeface="微软雅黑" panose="020B0503020204020204" charset="-122"/>
                <a:cs typeface="微软雅黑" panose="020B0503020204020204" charset="-122"/>
              </a:rPr>
              <a:t>一致性</a:t>
            </a:r>
            <a:r>
              <a:rPr lang="zh-CN" altLang="en-US" sz="2400" dirty="0" smtClean="0">
                <a:latin typeface="微软雅黑" panose="020B0503020204020204" charset="-122"/>
                <a:ea typeface="微软雅黑" panose="020B0503020204020204" charset="-122"/>
                <a:cs typeface="微软雅黑" panose="020B0503020204020204" charset="-122"/>
              </a:rPr>
              <a:t>，强调“结果”的重复；</a:t>
            </a:r>
            <a:r>
              <a:rPr lang="zh-CN" altLang="zh-CN" sz="2400" dirty="0" smtClean="0">
                <a:latin typeface="微软雅黑" panose="020B0503020204020204" charset="-122"/>
                <a:ea typeface="微软雅黑" panose="020B0503020204020204" charset="-122"/>
                <a:cs typeface="微软雅黑" panose="020B0503020204020204" charset="-122"/>
              </a:rPr>
              <a:t>可</a:t>
            </a:r>
            <a:r>
              <a:rPr lang="zh-CN" altLang="zh-CN" sz="2400" dirty="0">
                <a:latin typeface="微软雅黑" panose="020B0503020204020204" charset="-122"/>
                <a:ea typeface="微软雅黑" panose="020B0503020204020204" charset="-122"/>
                <a:cs typeface="微软雅黑" panose="020B0503020204020204" charset="-122"/>
              </a:rPr>
              <a:t>重复研究具有一系列特征，包括独立研究团队实施，产生新数据，研究团队密切遵循原始规约以及尝试解释可重复性的结果程度（</a:t>
            </a:r>
            <a:r>
              <a:rPr lang="en-US" altLang="zh-CN" sz="2400" dirty="0">
                <a:latin typeface="微软雅黑" panose="020B0503020204020204" charset="-122"/>
                <a:ea typeface="微软雅黑" panose="020B0503020204020204" charset="-122"/>
                <a:cs typeface="微软雅黑" panose="020B0503020204020204" charset="-122"/>
              </a:rPr>
              <a:t>the resulting degree</a:t>
            </a:r>
            <a:r>
              <a:rPr lang="zh-CN" altLang="zh-CN" sz="2400" dirty="0">
                <a:latin typeface="微软雅黑" panose="020B0503020204020204" charset="-122"/>
                <a:ea typeface="微软雅黑" panose="020B0503020204020204" charset="-122"/>
                <a:cs typeface="微软雅黑" panose="020B0503020204020204" charset="-122"/>
              </a:rPr>
              <a:t>）</a:t>
            </a:r>
            <a:r>
              <a:rPr lang="en-US" altLang="zh-CN" sz="2400" baseline="30000" dirty="0">
                <a:latin typeface="微软雅黑" panose="020B0503020204020204" charset="-122"/>
                <a:ea typeface="微软雅黑" panose="020B0503020204020204" charset="-122"/>
                <a:cs typeface="微软雅黑" panose="020B0503020204020204" charset="-122"/>
              </a:rPr>
              <a:t>[8]</a:t>
            </a:r>
            <a:r>
              <a:rPr lang="zh-CN" altLang="zh-CN" sz="2400" dirty="0">
                <a:latin typeface="微软雅黑" panose="020B0503020204020204" charset="-122"/>
                <a:ea typeface="微软雅黑" panose="020B0503020204020204" charset="-122"/>
                <a:cs typeface="微软雅黑" panose="020B0503020204020204" charset="-122"/>
              </a:rPr>
              <a:t>。可重复性是指一种研究具有的上述特征，这些特征使得该研究可以进行重复研究</a:t>
            </a:r>
            <a:r>
              <a:rPr lang="en-US" altLang="zh-CN" sz="2400" dirty="0">
                <a:latin typeface="微软雅黑" panose="020B0503020204020204" charset="-122"/>
                <a:ea typeface="微软雅黑" panose="020B0503020204020204" charset="-122"/>
                <a:cs typeface="微软雅黑" panose="020B0503020204020204" charset="-122"/>
              </a:rPr>
              <a:t> </a:t>
            </a:r>
            <a:r>
              <a:rPr lang="zh-CN" altLang="en-US" sz="2400" dirty="0" smtClean="0">
                <a:latin typeface="微软雅黑" panose="020B0503020204020204" charset="-122"/>
                <a:ea typeface="微软雅黑" panose="020B0503020204020204" charset="-122"/>
                <a:cs typeface="微软雅黑" panose="020B0503020204020204" charset="-122"/>
              </a:rPr>
              <a:t>。</a:t>
            </a:r>
            <a:endParaRPr lang="en-US" altLang="zh-CN" sz="2400" dirty="0" smtClean="0">
              <a:latin typeface="微软雅黑" panose="020B0503020204020204" charset="-122"/>
              <a:ea typeface="微软雅黑" panose="020B0503020204020204" charset="-122"/>
              <a:cs typeface="微软雅黑" panose="020B0503020204020204" charset="-122"/>
            </a:endParaRPr>
          </a:p>
          <a:p>
            <a:pPr algn="just">
              <a:lnSpc>
                <a:spcPct val="150000"/>
              </a:lnSpc>
            </a:pPr>
            <a:r>
              <a:rPr lang="en-US" altLang="zh-CN" dirty="0" smtClean="0">
                <a:latin typeface="微软雅黑" panose="020B0503020204020204" charset="-122"/>
                <a:ea typeface="微软雅黑" panose="020B0503020204020204" charset="-122"/>
                <a:cs typeface="微软雅黑" panose="020B0503020204020204" charset="-122"/>
              </a:rPr>
              <a:t>Rik </a:t>
            </a:r>
            <a:r>
              <a:rPr lang="en-US" altLang="zh-CN" dirty="0">
                <a:latin typeface="微软雅黑" panose="020B0503020204020204" charset="-122"/>
                <a:ea typeface="微软雅黑" panose="020B0503020204020204" charset="-122"/>
                <a:cs typeface="微软雅黑" panose="020B0503020204020204" charset="-122"/>
              </a:rPr>
              <a:t>Peels. 2019. Replicability and replication in the humanities[J]. Peels Research Integrity and Peer Review </a:t>
            </a:r>
            <a:r>
              <a:rPr lang="en-US" altLang="zh-CN" dirty="0" smtClean="0">
                <a:latin typeface="微软雅黑" panose="020B0503020204020204" charset="-122"/>
                <a:ea typeface="微软雅黑" panose="020B0503020204020204" charset="-122"/>
                <a:cs typeface="微软雅黑" panose="020B0503020204020204" charset="-122"/>
              </a:rPr>
              <a:t>4:2</a:t>
            </a:r>
            <a:endParaRPr lang="zh-CN" altLang="zh-CN"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97058" y="365632"/>
            <a:ext cx="9524624" cy="58477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可重复性概念</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3842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44625" y="1154430"/>
            <a:ext cx="9792335" cy="4939814"/>
          </a:xfrm>
          <a:prstGeom prst="rect">
            <a:avLst/>
          </a:prstGeom>
          <a:noFill/>
          <a:ln w="9525">
            <a:noFill/>
          </a:ln>
        </p:spPr>
        <p:txBody>
          <a:bodyPr wrap="square">
            <a:spAutoFit/>
          </a:bodyPr>
          <a:lstStyle/>
          <a:p>
            <a:pPr>
              <a:lnSpc>
                <a:spcPct val="150000"/>
              </a:lnSpc>
            </a:pPr>
            <a:r>
              <a:rPr lang="zh-CN" altLang="en-US" sz="2400" dirty="0" smtClean="0">
                <a:latin typeface="微软雅黑" panose="020B0503020204020204" charset="-122"/>
                <a:ea typeface="微软雅黑" panose="020B0503020204020204" charset="-122"/>
                <a:cs typeface="微软雅黑" panose="020B0503020204020204" charset="-122"/>
              </a:rPr>
              <a:t>       </a:t>
            </a:r>
            <a:r>
              <a:rPr lang="zh-CN" altLang="zh-CN" sz="2400" dirty="0" smtClean="0">
                <a:latin typeface="微软雅黑" panose="020B0503020204020204" charset="-122"/>
                <a:ea typeface="微软雅黑" panose="020B0503020204020204" charset="-122"/>
                <a:cs typeface="微软雅黑" panose="020B0503020204020204" charset="-122"/>
              </a:rPr>
              <a:t>切克兰德</a:t>
            </a:r>
            <a:r>
              <a:rPr lang="zh-CN" altLang="zh-CN" sz="2400" dirty="0">
                <a:latin typeface="微软雅黑" panose="020B0503020204020204" charset="-122"/>
                <a:ea typeface="微软雅黑" panose="020B0503020204020204" charset="-122"/>
                <a:cs typeface="微软雅黑" panose="020B0503020204020204" charset="-122"/>
              </a:rPr>
              <a:t>概况了自然科学方法的三个基本原则：还原主义、可重复性与可反驳性</a:t>
            </a:r>
            <a:r>
              <a:rPr lang="en-US" altLang="zh-CN" sz="2400" baseline="30000" dirty="0">
                <a:latin typeface="微软雅黑" panose="020B0503020204020204" charset="-122"/>
                <a:ea typeface="微软雅黑" panose="020B0503020204020204" charset="-122"/>
                <a:cs typeface="微软雅黑" panose="020B0503020204020204" charset="-122"/>
              </a:rPr>
              <a:t>[6]75</a:t>
            </a:r>
            <a:r>
              <a:rPr lang="zh-CN" altLang="zh-CN" sz="2400" dirty="0">
                <a:latin typeface="微软雅黑" panose="020B0503020204020204" charset="-122"/>
                <a:ea typeface="微软雅黑" panose="020B0503020204020204" charset="-122"/>
                <a:cs typeface="微软雅黑" panose="020B0503020204020204" charset="-122"/>
              </a:rPr>
              <a:t>。他强调自然科学方法的力量在于其实验结果的可重复检验。因为实验结果是不受时空条件和实验者身份影响，所以实验过程是可控的，实验结果也是提前预设的。科学家在实验中进行严格观察，如果实验结果可以重复检验，那么对于实验结果的解释就成为科学知识的组成部分。科学家共同体通过实验方法获得的自然科学知识，而这种知识具有公共知识的特征，即实验结果可以被公开地重复检验</a:t>
            </a:r>
            <a:r>
              <a:rPr lang="zh-CN" altLang="zh-CN" sz="2400" dirty="0" smtClean="0">
                <a:latin typeface="微软雅黑" panose="020B0503020204020204" charset="-122"/>
                <a:ea typeface="微软雅黑" panose="020B0503020204020204" charset="-122"/>
                <a:cs typeface="微软雅黑" panose="020B0503020204020204" charset="-122"/>
              </a:rPr>
              <a:t>。</a:t>
            </a:r>
            <a:endParaRPr lang="en-US" altLang="zh-CN" sz="2400" dirty="0" smtClean="0">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2400" dirty="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dirty="0" smtClean="0">
                <a:latin typeface="微软雅黑" panose="020B0503020204020204" charset="-122"/>
                <a:ea typeface="微软雅黑" panose="020B0503020204020204" charset="-122"/>
                <a:cs typeface="微软雅黑" panose="020B0503020204020204" charset="-122"/>
              </a:rPr>
              <a:t>[</a:t>
            </a:r>
            <a:r>
              <a:rPr lang="zh-CN" altLang="zh-CN" dirty="0">
                <a:latin typeface="微软雅黑" panose="020B0503020204020204" charset="-122"/>
                <a:ea typeface="微软雅黑" panose="020B0503020204020204" charset="-122"/>
                <a:cs typeface="微软雅黑" panose="020B0503020204020204" charset="-122"/>
              </a:rPr>
              <a:t>英</a:t>
            </a:r>
            <a:r>
              <a:rPr lang="en-US" altLang="zh-CN" dirty="0">
                <a:latin typeface="微软雅黑" panose="020B0503020204020204" charset="-122"/>
                <a:ea typeface="微软雅黑" panose="020B0503020204020204" charset="-122"/>
                <a:cs typeface="微软雅黑" panose="020B0503020204020204" charset="-122"/>
              </a:rPr>
              <a:t>]P</a:t>
            </a:r>
            <a:r>
              <a:rPr lang="zh-CN" altLang="zh-CN" dirty="0">
                <a:latin typeface="微软雅黑" panose="020B0503020204020204" charset="-122"/>
                <a:ea typeface="微软雅黑" panose="020B0503020204020204" charset="-122"/>
                <a:cs typeface="微软雅黑" panose="020B0503020204020204" charset="-122"/>
              </a:rPr>
              <a:t>·切克兰德著</a:t>
            </a:r>
            <a:r>
              <a:rPr lang="en-US" altLang="zh-CN" dirty="0">
                <a:latin typeface="微软雅黑" panose="020B0503020204020204" charset="-122"/>
                <a:ea typeface="微软雅黑" panose="020B0503020204020204" charset="-122"/>
                <a:cs typeface="微软雅黑" panose="020B0503020204020204" charset="-122"/>
              </a:rPr>
              <a:t>. </a:t>
            </a:r>
            <a:r>
              <a:rPr lang="zh-CN" altLang="zh-CN" dirty="0">
                <a:latin typeface="微软雅黑" panose="020B0503020204020204" charset="-122"/>
                <a:ea typeface="微软雅黑" panose="020B0503020204020204" charset="-122"/>
                <a:cs typeface="微软雅黑" panose="020B0503020204020204" charset="-122"/>
              </a:rPr>
              <a:t>系统论的思想与实践</a:t>
            </a:r>
            <a:r>
              <a:rPr lang="en-US" altLang="zh-CN" dirty="0">
                <a:latin typeface="微软雅黑" panose="020B0503020204020204" charset="-122"/>
                <a:ea typeface="微软雅黑" panose="020B0503020204020204" charset="-122"/>
                <a:cs typeface="微软雅黑" panose="020B0503020204020204" charset="-122"/>
              </a:rPr>
              <a:t>[M]. </a:t>
            </a:r>
            <a:r>
              <a:rPr lang="zh-CN" altLang="zh-CN" dirty="0">
                <a:latin typeface="微软雅黑" panose="020B0503020204020204" charset="-122"/>
                <a:ea typeface="微软雅黑" panose="020B0503020204020204" charset="-122"/>
                <a:cs typeface="微软雅黑" panose="020B0503020204020204" charset="-122"/>
              </a:rPr>
              <a:t>左晓斯 史然 译</a:t>
            </a:r>
            <a:r>
              <a:rPr lang="en-US" altLang="zh-CN" dirty="0">
                <a:latin typeface="微软雅黑" panose="020B0503020204020204" charset="-122"/>
                <a:ea typeface="微软雅黑" panose="020B0503020204020204" charset="-122"/>
                <a:cs typeface="微软雅黑" panose="020B0503020204020204" charset="-122"/>
              </a:rPr>
              <a:t>. </a:t>
            </a:r>
            <a:r>
              <a:rPr lang="zh-CN" altLang="zh-CN" dirty="0">
                <a:latin typeface="微软雅黑" panose="020B0503020204020204" charset="-122"/>
                <a:ea typeface="微软雅黑" panose="020B0503020204020204" charset="-122"/>
                <a:cs typeface="微软雅黑" panose="020B0503020204020204" charset="-122"/>
              </a:rPr>
              <a:t>北京：华夏出版社，</a:t>
            </a:r>
            <a:r>
              <a:rPr lang="en-US" altLang="zh-CN" dirty="0">
                <a:latin typeface="微软雅黑" panose="020B0503020204020204" charset="-122"/>
                <a:ea typeface="微软雅黑" panose="020B0503020204020204" charset="-122"/>
                <a:cs typeface="微软雅黑" panose="020B0503020204020204" charset="-122"/>
              </a:rPr>
              <a:t>1990.8</a:t>
            </a:r>
            <a:r>
              <a:rPr lang="en-US" altLang="zh-CN" dirty="0" smtClean="0">
                <a:latin typeface="微软雅黑" panose="020B0503020204020204" charset="-122"/>
                <a:ea typeface="微软雅黑" panose="020B0503020204020204" charset="-122"/>
                <a:cs typeface="微软雅黑" panose="020B0503020204020204" charset="-122"/>
              </a:rPr>
              <a:t>.</a:t>
            </a:r>
            <a:endParaRPr lang="zh-CN" altLang="zh-CN"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97058" y="365632"/>
            <a:ext cx="9524624" cy="58477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切克兰德的知识分类原则</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44625" y="1154430"/>
            <a:ext cx="9792335" cy="5078313"/>
          </a:xfrm>
          <a:prstGeom prst="rect">
            <a:avLst/>
          </a:prstGeom>
          <a:noFill/>
          <a:ln w="9525">
            <a:noFill/>
          </a:ln>
        </p:spPr>
        <p:txBody>
          <a:bodyPr wrap="square">
            <a:spAutoFit/>
          </a:bodyPr>
          <a:lstStyle/>
          <a:p>
            <a:pPr indent="0" fontAlgn="auto">
              <a:lnSpc>
                <a:spcPct val="150000"/>
              </a:lnSpc>
            </a:pPr>
            <a:r>
              <a:rPr sz="2400" b="0" dirty="0">
                <a:latin typeface="微软雅黑" panose="020B0503020204020204" charset="-122"/>
                <a:ea typeface="微软雅黑" panose="020B0503020204020204" charset="-122"/>
                <a:cs typeface="微软雅黑" panose="020B0503020204020204" charset="-122"/>
              </a:rPr>
              <a:t>（</a:t>
            </a:r>
            <a:r>
              <a:rPr sz="2400" b="0" dirty="0" smtClean="0">
                <a:latin typeface="微软雅黑" panose="020B0503020204020204" charset="-122"/>
                <a:ea typeface="微软雅黑" panose="020B0503020204020204" charset="-122"/>
                <a:cs typeface="微软雅黑" panose="020B0503020204020204" charset="-122"/>
              </a:rPr>
              <a:t>1）</a:t>
            </a:r>
            <a:r>
              <a:rPr lang="zh-CN" altLang="en-US" sz="2400" b="0" dirty="0" smtClean="0">
                <a:latin typeface="微软雅黑" panose="020B0503020204020204" charset="-122"/>
                <a:ea typeface="微软雅黑" panose="020B0503020204020204" charset="-122"/>
                <a:cs typeface="微软雅黑" panose="020B0503020204020204" charset="-122"/>
              </a:rPr>
              <a:t>系统思考的</a:t>
            </a:r>
            <a:r>
              <a:rPr sz="2400" b="0" dirty="0" smtClean="0">
                <a:latin typeface="微软雅黑" panose="020B0503020204020204" charset="-122"/>
                <a:ea typeface="微软雅黑" panose="020B0503020204020204" charset="-122"/>
                <a:cs typeface="微软雅黑" panose="020B0503020204020204" charset="-122"/>
              </a:rPr>
              <a:t>正当性</a:t>
            </a:r>
            <a:r>
              <a:rPr lang="zh-CN" altLang="en-US" sz="2400" b="0" dirty="0" smtClean="0">
                <a:latin typeface="微软雅黑" panose="020B0503020204020204" charset="-122"/>
                <a:ea typeface="微软雅黑" panose="020B0503020204020204" charset="-122"/>
                <a:cs typeface="微软雅黑" panose="020B0503020204020204" charset="-122"/>
              </a:rPr>
              <a:t>来源：我们需要</a:t>
            </a:r>
            <a:r>
              <a:rPr lang="zh-CN" altLang="en-US" sz="2400" dirty="0" smtClean="0">
                <a:latin typeface="微软雅黑" panose="020B0503020204020204" charset="-122"/>
                <a:ea typeface="微软雅黑" panose="020B0503020204020204" charset="-122"/>
                <a:cs typeface="微软雅黑" panose="020B0503020204020204" charset="-122"/>
              </a:rPr>
              <a:t>整体概念，可以产生突现性质，这种突现性质不是抽象观念，而是存在</a:t>
            </a:r>
            <a:r>
              <a:rPr lang="zh-CN" altLang="en-US" sz="2400" dirty="0">
                <a:latin typeface="微软雅黑" panose="020B0503020204020204" charset="-122"/>
                <a:ea typeface="微软雅黑" panose="020B0503020204020204" charset="-122"/>
                <a:cs typeface="微软雅黑" panose="020B0503020204020204" charset="-122"/>
              </a:rPr>
              <a:t>于可观察</a:t>
            </a:r>
            <a:r>
              <a:rPr lang="zh-CN" altLang="en-US" sz="2400" dirty="0" smtClean="0">
                <a:latin typeface="微软雅黑" panose="020B0503020204020204" charset="-122"/>
                <a:ea typeface="微软雅黑" panose="020B0503020204020204" charset="-122"/>
                <a:cs typeface="微软雅黑" panose="020B0503020204020204" charset="-122"/>
              </a:rPr>
              <a:t>现象中；</a:t>
            </a:r>
            <a:endParaRPr lang="en-US" altLang="zh-CN" sz="2400" b="0" dirty="0" smtClean="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2400" b="0" dirty="0" smtClean="0">
                <a:latin typeface="微软雅黑" panose="020B0503020204020204" charset="-122"/>
                <a:ea typeface="微软雅黑" panose="020B0503020204020204" charset="-122"/>
                <a:cs typeface="微软雅黑" panose="020B0503020204020204" charset="-122"/>
              </a:rPr>
              <a:t>（2）</a:t>
            </a:r>
            <a:r>
              <a:rPr lang="zh-CN" altLang="en-US" sz="2400" b="0" dirty="0" smtClean="0">
                <a:latin typeface="微软雅黑" panose="020B0503020204020204" charset="-122"/>
                <a:ea typeface="微软雅黑" panose="020B0503020204020204" charset="-122"/>
                <a:cs typeface="微软雅黑" panose="020B0503020204020204" charset="-122"/>
              </a:rPr>
              <a:t>系统是什么：基于概念使用者的层次结构</a:t>
            </a:r>
            <a:r>
              <a:rPr lang="zh-CN" sz="2400" b="0" dirty="0" smtClean="0">
                <a:latin typeface="微软雅黑" panose="020B0503020204020204" charset="-122"/>
                <a:ea typeface="微软雅黑" panose="020B0503020204020204" charset="-122"/>
                <a:cs typeface="微软雅黑" panose="020B0503020204020204" charset="-122"/>
              </a:rPr>
              <a:t>、</a:t>
            </a:r>
            <a:r>
              <a:rPr lang="zh-CN" sz="2400" b="0" dirty="0">
                <a:latin typeface="微软雅黑" panose="020B0503020204020204" charset="-122"/>
                <a:ea typeface="微软雅黑" panose="020B0503020204020204" charset="-122"/>
                <a:cs typeface="微软雅黑" panose="020B0503020204020204" charset="-122"/>
              </a:rPr>
              <a:t>交流过程、控制过程、</a:t>
            </a:r>
            <a:r>
              <a:rPr lang="zh-CN" sz="2400" b="0" dirty="0" smtClean="0">
                <a:latin typeface="微软雅黑" panose="020B0503020204020204" charset="-122"/>
                <a:ea typeface="微软雅黑" panose="020B0503020204020204" charset="-122"/>
                <a:cs typeface="微软雅黑" panose="020B0503020204020204" charset="-122"/>
              </a:rPr>
              <a:t>突现</a:t>
            </a:r>
            <a:r>
              <a:rPr lang="zh-CN" altLang="en-US" sz="2400" b="0" dirty="0" smtClean="0">
                <a:latin typeface="微软雅黑" panose="020B0503020204020204" charset="-122"/>
                <a:ea typeface="微软雅黑" panose="020B0503020204020204" charset="-122"/>
                <a:cs typeface="微软雅黑" panose="020B0503020204020204" charset="-122"/>
              </a:rPr>
              <a:t>性质；</a:t>
            </a:r>
            <a:endParaRPr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2400" b="0" dirty="0">
                <a:latin typeface="微软雅黑" panose="020B0503020204020204" charset="-122"/>
                <a:ea typeface="微软雅黑" panose="020B0503020204020204" charset="-122"/>
                <a:cs typeface="微软雅黑" panose="020B0503020204020204" charset="-122"/>
              </a:rPr>
              <a:t>（3）严肃系统思考的性质</a:t>
            </a:r>
            <a:r>
              <a:rPr sz="2400" b="0" dirty="0" smtClean="0">
                <a:latin typeface="微软雅黑" panose="020B0503020204020204" charset="-122"/>
                <a:ea typeface="微软雅黑" panose="020B0503020204020204" charset="-122"/>
                <a:cs typeface="微软雅黑" panose="020B0503020204020204" charset="-122"/>
              </a:rPr>
              <a:t>：</a:t>
            </a:r>
            <a:r>
              <a:rPr lang="zh-CN" altLang="en-US" sz="2400" b="0" dirty="0" smtClean="0">
                <a:latin typeface="微软雅黑" panose="020B0503020204020204" charset="-122"/>
                <a:ea typeface="微软雅黑" panose="020B0503020204020204" charset="-122"/>
                <a:cs typeface="微软雅黑" panose="020B0503020204020204" charset="-122"/>
              </a:rPr>
              <a:t>系统思考是人们</a:t>
            </a:r>
            <a:r>
              <a:rPr lang="zh-CN" sz="2400" b="0" dirty="0" smtClean="0">
                <a:latin typeface="微软雅黑" panose="020B0503020204020204" charset="-122"/>
                <a:ea typeface="微软雅黑" panose="020B0503020204020204" charset="-122"/>
                <a:cs typeface="微软雅黑" panose="020B0503020204020204" charset="-122"/>
              </a:rPr>
              <a:t>关于</a:t>
            </a:r>
            <a:r>
              <a:rPr lang="zh-CN" sz="2400" b="0" dirty="0">
                <a:latin typeface="微软雅黑" panose="020B0503020204020204" charset="-122"/>
                <a:ea typeface="微软雅黑" panose="020B0503020204020204" charset="-122"/>
                <a:cs typeface="微软雅黑" panose="020B0503020204020204" charset="-122"/>
              </a:rPr>
              <a:t>变化中复杂性的认识论</a:t>
            </a:r>
            <a:r>
              <a:rPr lang="zh-CN" sz="2400" b="0" dirty="0" smtClean="0">
                <a:latin typeface="微软雅黑" panose="020B0503020204020204" charset="-122"/>
                <a:ea typeface="微软雅黑" panose="020B0503020204020204" charset="-122"/>
                <a:cs typeface="微软雅黑" panose="020B0503020204020204" charset="-122"/>
              </a:rPr>
              <a:t>工具</a:t>
            </a:r>
            <a:r>
              <a:rPr lang="zh-CN" altLang="en-US" sz="2400" b="0" dirty="0" smtClean="0">
                <a:latin typeface="微软雅黑" panose="020B0503020204020204" charset="-122"/>
                <a:ea typeface="微软雅黑" panose="020B0503020204020204" charset="-122"/>
                <a:cs typeface="微软雅黑" panose="020B0503020204020204" charset="-122"/>
              </a:rPr>
              <a:t>，建构目的活动模型以找到合适方式“改善”问题情景；</a:t>
            </a:r>
            <a:endParaRPr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2400" b="0" dirty="0">
                <a:latin typeface="微软雅黑" panose="020B0503020204020204" charset="-122"/>
                <a:ea typeface="微软雅黑" panose="020B0503020204020204" charset="-122"/>
                <a:cs typeface="微软雅黑" panose="020B0503020204020204" charset="-122"/>
              </a:rPr>
              <a:t>（4</a:t>
            </a:r>
            <a:r>
              <a:rPr sz="2400" b="0" dirty="0" smtClean="0">
                <a:latin typeface="微软雅黑" panose="020B0503020204020204" charset="-122"/>
                <a:ea typeface="微软雅黑" panose="020B0503020204020204" charset="-122"/>
                <a:cs typeface="微软雅黑" panose="020B0503020204020204" charset="-122"/>
              </a:rPr>
              <a:t>）</a:t>
            </a:r>
            <a:r>
              <a:rPr lang="zh-CN" altLang="zh-CN" sz="2400" dirty="0">
                <a:latin typeface="微软雅黑" panose="020B0503020204020204" charset="-122"/>
                <a:ea typeface="微软雅黑" panose="020B0503020204020204" charset="-122"/>
                <a:cs typeface="微软雅黑" panose="020B0503020204020204" charset="-122"/>
              </a:rPr>
              <a:t>我们应该如何更好地实施系统</a:t>
            </a:r>
            <a:r>
              <a:rPr lang="zh-CN" altLang="zh-CN" sz="2400" dirty="0" smtClean="0">
                <a:latin typeface="微软雅黑" panose="020B0503020204020204" charset="-122"/>
                <a:ea typeface="微软雅黑" panose="020B0503020204020204" charset="-122"/>
                <a:cs typeface="微软雅黑" panose="020B0503020204020204" charset="-122"/>
              </a:rPr>
              <a:t>思想</a:t>
            </a:r>
            <a:r>
              <a:rPr lang="zh-CN" altLang="en-US" sz="2400" dirty="0" smtClean="0">
                <a:latin typeface="微软雅黑" panose="020B0503020204020204" charset="-122"/>
                <a:ea typeface="微软雅黑" panose="020B0503020204020204" charset="-122"/>
                <a:cs typeface="微软雅黑" panose="020B0503020204020204" charset="-122"/>
              </a:rPr>
              <a:t>：</a:t>
            </a:r>
            <a:r>
              <a:rPr lang="zh-CN" altLang="zh-CN" sz="2400" dirty="0" smtClean="0">
                <a:latin typeface="微软雅黑" panose="020B0503020204020204" charset="-122"/>
                <a:ea typeface="微软雅黑" panose="020B0503020204020204" charset="-122"/>
                <a:cs typeface="微软雅黑" panose="020B0503020204020204" charset="-122"/>
              </a:rPr>
              <a:t>实验室</a:t>
            </a:r>
            <a:r>
              <a:rPr lang="zh-CN" altLang="zh-CN" sz="2400" dirty="0">
                <a:latin typeface="微软雅黑" panose="020B0503020204020204" charset="-122"/>
                <a:ea typeface="微软雅黑" panose="020B0503020204020204" charset="-122"/>
                <a:cs typeface="微软雅黑" panose="020B0503020204020204" charset="-122"/>
              </a:rPr>
              <a:t>可以重复检验规律，对于社会世界的研究则无法重复检验规律</a:t>
            </a:r>
            <a:r>
              <a:rPr lang="zh-CN" altLang="zh-CN" sz="2400" dirty="0" smtClean="0">
                <a:latin typeface="微软雅黑" panose="020B0503020204020204" charset="-122"/>
                <a:ea typeface="微软雅黑" panose="020B0503020204020204" charset="-122"/>
                <a:cs typeface="微软雅黑" panose="020B0503020204020204" charset="-122"/>
              </a:rPr>
              <a:t>。社会</a:t>
            </a:r>
            <a:r>
              <a:rPr lang="zh-CN" altLang="zh-CN" sz="2400" dirty="0">
                <a:latin typeface="微软雅黑" panose="020B0503020204020204" charset="-122"/>
                <a:ea typeface="微软雅黑" panose="020B0503020204020204" charset="-122"/>
                <a:cs typeface="微软雅黑" panose="020B0503020204020204" charset="-122"/>
              </a:rPr>
              <a:t>世界随着时间变化而不是同一的（</a:t>
            </a:r>
            <a:r>
              <a:rPr lang="en-US" altLang="zh-CN" sz="2400" dirty="0">
                <a:latin typeface="微软雅黑" panose="020B0503020204020204" charset="-122"/>
                <a:ea typeface="微软雅黑" panose="020B0503020204020204" charset="-122"/>
                <a:cs typeface="微软雅黑" panose="020B0503020204020204" charset="-122"/>
              </a:rPr>
              <a:t>not homogenous through time</a:t>
            </a:r>
            <a:r>
              <a:rPr lang="zh-CN" altLang="zh-CN" sz="2400" dirty="0">
                <a:latin typeface="微软雅黑" panose="020B0503020204020204" charset="-122"/>
                <a:ea typeface="微软雅黑" panose="020B0503020204020204" charset="-122"/>
                <a:cs typeface="微软雅黑" panose="020B0503020204020204" charset="-122"/>
              </a:rPr>
              <a:t>） </a:t>
            </a:r>
            <a:endParaRPr lang="zh-CN" sz="24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97058" y="365632"/>
            <a:ext cx="9524624"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严肃系统思考与行动的条件</a:t>
            </a:r>
            <a:r>
              <a:rPr lang="en-US" altLang="zh-CN" sz="3200" b="1" dirty="0">
                <a:solidFill>
                  <a:srgbClr val="0070C0"/>
                </a:solidFill>
                <a:latin typeface="微软雅黑" panose="020B0503020204020204" pitchFamily="34" charset="-122"/>
                <a:ea typeface="微软雅黑" panose="020B0503020204020204" pitchFamily="34" charset="-122"/>
              </a:rPr>
              <a:t> </a:t>
            </a:r>
            <a:r>
              <a:rPr lang="zh-CN" altLang="en-US" sz="3200" b="1" dirty="0">
                <a:solidFill>
                  <a:srgbClr val="0070C0"/>
                </a:solidFill>
                <a:latin typeface="微软雅黑" panose="020B0503020204020204" pitchFamily="34" charset="-122"/>
                <a:ea typeface="微软雅黑" panose="020B0503020204020204" pitchFamily="34" charset="-122"/>
              </a:rPr>
              <a:t>（</a:t>
            </a:r>
            <a:r>
              <a:rPr lang="en-US" altLang="zh-CN" sz="3200" b="1" dirty="0">
                <a:solidFill>
                  <a:srgbClr val="0070C0"/>
                </a:solidFill>
                <a:latin typeface="微软雅黑" panose="020B0503020204020204" pitchFamily="34" charset="-122"/>
                <a:ea typeface="微软雅黑" panose="020B0503020204020204" pitchFamily="34" charset="-122"/>
              </a:rPr>
              <a:t>Checkland,2012</a:t>
            </a:r>
            <a:r>
              <a:rPr lang="zh-CN" altLang="en-US" sz="3200" b="1" dirty="0">
                <a:solidFill>
                  <a:srgbClr val="0070C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68214076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6914" y="6188394"/>
            <a:ext cx="9568544" cy="646331"/>
          </a:xfrm>
          <a:prstGeom prst="rect">
            <a:avLst/>
          </a:prstGeom>
          <a:noFill/>
        </p:spPr>
        <p:txBody>
          <a:bodyPr wrap="square" rtlCol="0">
            <a:spAutoFit/>
          </a:bodyPr>
          <a:lstStyle/>
          <a:p>
            <a:r>
              <a:rPr lang="en-US" altLang="zh-CN" dirty="0" smtClean="0"/>
              <a:t>Tessa </a:t>
            </a:r>
            <a:r>
              <a:rPr lang="en-US" altLang="zh-CN" dirty="0"/>
              <a:t>Berg and Rob Pooley. 2013.Contemporary Iconography for Rich Picture </a:t>
            </a:r>
            <a:r>
              <a:rPr lang="en-US" altLang="zh-CN" dirty="0" err="1"/>
              <a:t>Construction.</a:t>
            </a:r>
            <a:r>
              <a:rPr lang="en-US" altLang="zh-CN" i="1" dirty="0" err="1"/>
              <a:t>Systems</a:t>
            </a:r>
            <a:r>
              <a:rPr lang="en-US" altLang="zh-CN" i="1" dirty="0"/>
              <a:t> Research and Behavioral Science </a:t>
            </a:r>
            <a:r>
              <a:rPr lang="en-US" altLang="zh-CN" dirty="0"/>
              <a:t>30:31-42</a:t>
            </a:r>
            <a:r>
              <a:rPr lang="en-US" altLang="zh-CN" dirty="0" smtClean="0"/>
              <a:t>.</a:t>
            </a:r>
            <a:endParaRPr kumimoji="1" lang="zh-CN" altLang="en-US" dirty="0"/>
          </a:p>
        </p:txBody>
      </p:sp>
      <p:sp>
        <p:nvSpPr>
          <p:cNvPr id="4" name="文本框 3"/>
          <p:cNvSpPr txBox="1"/>
          <p:nvPr/>
        </p:nvSpPr>
        <p:spPr>
          <a:xfrm>
            <a:off x="1597056" y="365632"/>
            <a:ext cx="10189659" cy="584775"/>
          </a:xfrm>
          <a:prstGeom prst="rect">
            <a:avLst/>
          </a:prstGeom>
          <a:noFill/>
        </p:spPr>
        <p:txBody>
          <a:bodyPr wrap="square" rtlCol="0">
            <a:spAutoFit/>
          </a:bodyPr>
          <a:lstStyle/>
          <a:p>
            <a:r>
              <a:rPr lang="en-US" altLang="zh-CN" sz="3200" b="1" dirty="0" smtClean="0">
                <a:solidFill>
                  <a:srgbClr val="0070C0"/>
                </a:solidFill>
                <a:latin typeface="微软雅黑" panose="020B0503020204020204" pitchFamily="34" charset="-122"/>
                <a:ea typeface="微软雅黑" panose="020B0503020204020204" pitchFamily="34" charset="-122"/>
              </a:rPr>
              <a:t>SSM</a:t>
            </a:r>
            <a:r>
              <a:rPr lang="zh-CN" altLang="en-US" sz="3200" b="1" dirty="0" smtClean="0">
                <a:solidFill>
                  <a:srgbClr val="0070C0"/>
                </a:solidFill>
                <a:latin typeface="微软雅黑" panose="020B0503020204020204" pitchFamily="34" charset="-122"/>
                <a:ea typeface="微软雅黑" panose="020B0503020204020204" pitchFamily="34" charset="-122"/>
              </a:rPr>
              <a:t>可</a:t>
            </a:r>
            <a:r>
              <a:rPr lang="zh-CN" altLang="en-US" sz="3200" b="1" dirty="0">
                <a:solidFill>
                  <a:srgbClr val="0070C0"/>
                </a:solidFill>
                <a:latin typeface="微软雅黑" panose="020B0503020204020204" pitchFamily="34" charset="-122"/>
                <a:ea typeface="微软雅黑" panose="020B0503020204020204" pitchFamily="34" charset="-122"/>
              </a:rPr>
              <a:t>重复困境的争论与探索</a:t>
            </a:r>
          </a:p>
        </p:txBody>
      </p:sp>
      <p:pic>
        <p:nvPicPr>
          <p:cNvPr id="10" name="图片 9"/>
          <p:cNvPicPr/>
          <p:nvPr/>
        </p:nvPicPr>
        <p:blipFill>
          <a:blip r:embed="rId2"/>
          <a:stretch>
            <a:fillRect/>
          </a:stretch>
        </p:blipFill>
        <p:spPr>
          <a:xfrm>
            <a:off x="1879042" y="1296237"/>
            <a:ext cx="8832501" cy="2866823"/>
          </a:xfrm>
          <a:prstGeom prst="rect">
            <a:avLst/>
          </a:prstGeom>
          <a:noFill/>
          <a:ln w="9525">
            <a:noFill/>
          </a:ln>
        </p:spPr>
      </p:pic>
      <p:pic>
        <p:nvPicPr>
          <p:cNvPr id="11" name="图片 10"/>
          <p:cNvPicPr/>
          <p:nvPr/>
        </p:nvPicPr>
        <p:blipFill>
          <a:blip r:embed="rId3"/>
          <a:stretch>
            <a:fillRect/>
          </a:stretch>
        </p:blipFill>
        <p:spPr>
          <a:xfrm>
            <a:off x="1436913" y="4163060"/>
            <a:ext cx="9274629" cy="1890365"/>
          </a:xfrm>
          <a:prstGeom prst="rect">
            <a:avLst/>
          </a:prstGeom>
          <a:noFill/>
          <a:ln w="9525">
            <a:noFill/>
          </a:ln>
        </p:spPr>
      </p:pic>
      <p:sp>
        <p:nvSpPr>
          <p:cNvPr id="8" name="矩形 7"/>
          <p:cNvSpPr/>
          <p:nvPr/>
        </p:nvSpPr>
        <p:spPr>
          <a:xfrm>
            <a:off x="1205802" y="1085376"/>
            <a:ext cx="9505741" cy="3327962"/>
          </a:xfrm>
          <a:prstGeom prst="rect">
            <a:avLst/>
          </a:prstGeom>
        </p:spPr>
        <p:txBody>
          <a:bodyPr wrap="square">
            <a:spAutoFit/>
          </a:bodyPr>
          <a:lstStyle/>
          <a:p>
            <a:pPr marL="292100" algn="just">
              <a:lnSpc>
                <a:spcPts val="2000"/>
              </a:lnSpc>
              <a:spcAft>
                <a:spcPts val="0"/>
              </a:spcAft>
            </a:pPr>
            <a:r>
              <a:rPr lang="en-US" altLang="zh-CN" sz="800" kern="100" dirty="0">
                <a:latin typeface="Helvetica" panose="020B0604020202020204" pitchFamily="34" charset="0"/>
                <a:ea typeface="Helvetica" panose="020B0604020202020204" pitchFamily="34" charset="0"/>
                <a:cs typeface="Times New Roman" panose="02020603050405020304" charset="0"/>
              </a:rPr>
              <a:t>90%</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marL="1993900" algn="just">
              <a:lnSpc>
                <a:spcPct val="77000"/>
              </a:lnSpc>
              <a:spcAft>
                <a:spcPts val="0"/>
              </a:spcAft>
            </a:pPr>
            <a:r>
              <a:rPr lang="en-US" altLang="zh-CN" b="1" kern="100" dirty="0" smtClean="0">
                <a:latin typeface="Helvetica" panose="020B0604020202020204" pitchFamily="34" charset="0"/>
                <a:ea typeface="Helvetica" panose="020B0604020202020204" pitchFamily="34" charset="0"/>
                <a:cs typeface="Times New Roman" panose="02020603050405020304" charset="0"/>
              </a:rPr>
              <a:t>                 Repeating </a:t>
            </a:r>
            <a:r>
              <a:rPr lang="en-US" altLang="zh-CN" b="1" kern="100" dirty="0">
                <a:latin typeface="Helvetica" panose="020B0604020202020204" pitchFamily="34" charset="0"/>
                <a:ea typeface="Helvetica" panose="020B0604020202020204" pitchFamily="34" charset="0"/>
                <a:cs typeface="Times New Roman" panose="02020603050405020304" charset="0"/>
              </a:rPr>
              <a:t>Icons in Rich Pictures</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marL="292100" algn="just">
              <a:lnSpc>
                <a:spcPct val="80000"/>
              </a:lnSpc>
              <a:spcAft>
                <a:spcPts val="0"/>
              </a:spcAft>
            </a:pPr>
            <a:r>
              <a:rPr lang="en-US" altLang="zh-CN" sz="800" kern="100" dirty="0">
                <a:latin typeface="Helvetica" panose="020B0604020202020204" pitchFamily="34" charset="0"/>
                <a:ea typeface="Helvetica" panose="020B0604020202020204" pitchFamily="34" charset="0"/>
                <a:cs typeface="Times New Roman" panose="02020603050405020304" charset="0"/>
              </a:rPr>
              <a:t>80%</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algn="just">
              <a:lnSpc>
                <a:spcPts val="575"/>
              </a:lnSpc>
              <a:spcAft>
                <a:spcPts val="0"/>
              </a:spcAft>
            </a:pPr>
            <a:r>
              <a:rPr lang="en-US" altLang="zh-CN" sz="3200" kern="100" dirty="0">
                <a:latin typeface="Times New Roman" panose="02020603050405020304" charset="0"/>
                <a:ea typeface="Times New Roman" panose="02020603050405020304" charset="0"/>
                <a:cs typeface="Times New Roman" panose="02020603050405020304" charset="0"/>
              </a:rPr>
              <a:t> </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marL="292100" algn="just">
              <a:lnSpc>
                <a:spcPts val="2000"/>
              </a:lnSpc>
              <a:spcAft>
                <a:spcPts val="0"/>
              </a:spcAft>
            </a:pPr>
            <a:r>
              <a:rPr lang="en-US" altLang="zh-CN" sz="800" kern="100" dirty="0">
                <a:latin typeface="Helvetica" panose="020B0604020202020204" pitchFamily="34" charset="0"/>
                <a:ea typeface="Helvetica" panose="020B0604020202020204" pitchFamily="34" charset="0"/>
                <a:cs typeface="Times New Roman" panose="02020603050405020304" charset="0"/>
              </a:rPr>
              <a:t>70%</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algn="just">
              <a:lnSpc>
                <a:spcPts val="575"/>
              </a:lnSpc>
              <a:spcAft>
                <a:spcPts val="0"/>
              </a:spcAft>
            </a:pPr>
            <a:r>
              <a:rPr lang="en-US" altLang="zh-CN" sz="3200" kern="100" dirty="0">
                <a:latin typeface="Times New Roman" panose="02020603050405020304" charset="0"/>
                <a:ea typeface="Times New Roman" panose="02020603050405020304" charset="0"/>
                <a:cs typeface="Times New Roman" panose="02020603050405020304" charset="0"/>
              </a:rPr>
              <a:t> </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marL="292100" algn="just">
              <a:lnSpc>
                <a:spcPts val="2000"/>
              </a:lnSpc>
              <a:spcAft>
                <a:spcPts val="0"/>
              </a:spcAft>
            </a:pPr>
            <a:r>
              <a:rPr lang="en-US" altLang="zh-CN" sz="800" kern="100" dirty="0">
                <a:latin typeface="Helvetica" panose="020B0604020202020204" pitchFamily="34" charset="0"/>
                <a:ea typeface="Helvetica" panose="020B0604020202020204" pitchFamily="34" charset="0"/>
                <a:cs typeface="Times New Roman" panose="02020603050405020304" charset="0"/>
              </a:rPr>
              <a:t>60%</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algn="just">
              <a:lnSpc>
                <a:spcPts val="575"/>
              </a:lnSpc>
              <a:spcAft>
                <a:spcPts val="0"/>
              </a:spcAft>
            </a:pPr>
            <a:r>
              <a:rPr lang="en-US" altLang="zh-CN" sz="3200" kern="100" dirty="0">
                <a:latin typeface="Times New Roman" panose="02020603050405020304" charset="0"/>
                <a:ea typeface="Times New Roman" panose="02020603050405020304" charset="0"/>
                <a:cs typeface="Times New Roman" panose="02020603050405020304" charset="0"/>
              </a:rPr>
              <a:t> </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marL="292100" algn="just">
              <a:lnSpc>
                <a:spcPts val="2000"/>
              </a:lnSpc>
              <a:spcAft>
                <a:spcPts val="0"/>
              </a:spcAft>
            </a:pPr>
            <a:r>
              <a:rPr lang="en-US" altLang="zh-CN" sz="800" kern="100" dirty="0">
                <a:latin typeface="Helvetica" panose="020B0604020202020204" pitchFamily="34" charset="0"/>
                <a:ea typeface="Helvetica" panose="020B0604020202020204" pitchFamily="34" charset="0"/>
                <a:cs typeface="Times New Roman" panose="02020603050405020304" charset="0"/>
              </a:rPr>
              <a:t>50%</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algn="just">
              <a:lnSpc>
                <a:spcPts val="575"/>
              </a:lnSpc>
              <a:spcAft>
                <a:spcPts val="0"/>
              </a:spcAft>
            </a:pPr>
            <a:r>
              <a:rPr lang="en-US" altLang="zh-CN" sz="3200" kern="100" dirty="0">
                <a:latin typeface="Times New Roman" panose="02020603050405020304" charset="0"/>
                <a:ea typeface="Times New Roman" panose="02020603050405020304" charset="0"/>
                <a:cs typeface="Times New Roman" panose="02020603050405020304" charset="0"/>
              </a:rPr>
              <a:t> </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marL="292100" algn="just">
              <a:lnSpc>
                <a:spcPts val="2000"/>
              </a:lnSpc>
              <a:spcAft>
                <a:spcPts val="0"/>
              </a:spcAft>
            </a:pPr>
            <a:r>
              <a:rPr lang="en-US" altLang="zh-CN" sz="800" kern="100" dirty="0">
                <a:latin typeface="Helvetica" panose="020B0604020202020204" pitchFamily="34" charset="0"/>
                <a:ea typeface="Helvetica" panose="020B0604020202020204" pitchFamily="34" charset="0"/>
                <a:cs typeface="Times New Roman" panose="02020603050405020304" charset="0"/>
              </a:rPr>
              <a:t>40%</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algn="just">
              <a:lnSpc>
                <a:spcPts val="575"/>
              </a:lnSpc>
              <a:spcAft>
                <a:spcPts val="0"/>
              </a:spcAft>
            </a:pPr>
            <a:r>
              <a:rPr lang="en-US" altLang="zh-CN" sz="3200" kern="100" dirty="0">
                <a:latin typeface="Times New Roman" panose="02020603050405020304" charset="0"/>
                <a:ea typeface="Times New Roman" panose="02020603050405020304" charset="0"/>
                <a:cs typeface="Times New Roman" panose="02020603050405020304" charset="0"/>
              </a:rPr>
              <a:t> </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marL="292100" algn="just">
              <a:lnSpc>
                <a:spcPts val="2000"/>
              </a:lnSpc>
              <a:spcAft>
                <a:spcPts val="0"/>
              </a:spcAft>
            </a:pPr>
            <a:r>
              <a:rPr lang="en-US" altLang="zh-CN" sz="800" kern="100" dirty="0">
                <a:latin typeface="Helvetica" panose="020B0604020202020204" pitchFamily="34" charset="0"/>
                <a:ea typeface="Helvetica" panose="020B0604020202020204" pitchFamily="34" charset="0"/>
                <a:cs typeface="Times New Roman" panose="02020603050405020304" charset="0"/>
              </a:rPr>
              <a:t>30%</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algn="just">
              <a:lnSpc>
                <a:spcPts val="575"/>
              </a:lnSpc>
              <a:spcAft>
                <a:spcPts val="0"/>
              </a:spcAft>
            </a:pPr>
            <a:r>
              <a:rPr lang="en-US" altLang="zh-CN" sz="3200" kern="100" dirty="0">
                <a:latin typeface="Times New Roman" panose="02020603050405020304" charset="0"/>
                <a:ea typeface="Times New Roman" panose="02020603050405020304" charset="0"/>
                <a:cs typeface="Times New Roman" panose="02020603050405020304" charset="0"/>
              </a:rPr>
              <a:t> </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marL="292100" algn="just">
              <a:lnSpc>
                <a:spcPts val="2000"/>
              </a:lnSpc>
              <a:spcAft>
                <a:spcPts val="0"/>
              </a:spcAft>
            </a:pPr>
            <a:r>
              <a:rPr lang="en-US" altLang="zh-CN" sz="800" kern="100" dirty="0">
                <a:latin typeface="Helvetica" panose="020B0604020202020204" pitchFamily="34" charset="0"/>
                <a:ea typeface="Helvetica" panose="020B0604020202020204" pitchFamily="34" charset="0"/>
                <a:cs typeface="Times New Roman" panose="02020603050405020304" charset="0"/>
              </a:rPr>
              <a:t>20%</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algn="just">
              <a:lnSpc>
                <a:spcPts val="570"/>
              </a:lnSpc>
              <a:spcAft>
                <a:spcPts val="0"/>
              </a:spcAft>
            </a:pPr>
            <a:r>
              <a:rPr lang="en-US" altLang="zh-CN" sz="3200" kern="100" dirty="0">
                <a:latin typeface="Times New Roman" panose="02020603050405020304" charset="0"/>
                <a:ea typeface="Times New Roman" panose="02020603050405020304" charset="0"/>
                <a:cs typeface="Times New Roman" panose="02020603050405020304" charset="0"/>
              </a:rPr>
              <a:t> </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marL="292100" algn="just">
              <a:lnSpc>
                <a:spcPts val="2000"/>
              </a:lnSpc>
              <a:spcAft>
                <a:spcPts val="0"/>
              </a:spcAft>
            </a:pPr>
            <a:r>
              <a:rPr lang="en-US" altLang="zh-CN" sz="800" kern="100" dirty="0">
                <a:latin typeface="Helvetica" panose="020B0604020202020204" pitchFamily="34" charset="0"/>
                <a:ea typeface="Helvetica" panose="020B0604020202020204" pitchFamily="34" charset="0"/>
                <a:cs typeface="Times New Roman" panose="02020603050405020304" charset="0"/>
              </a:rPr>
              <a:t>10%</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algn="just">
              <a:lnSpc>
                <a:spcPts val="575"/>
              </a:lnSpc>
              <a:spcAft>
                <a:spcPts val="0"/>
              </a:spcAft>
            </a:pPr>
            <a:r>
              <a:rPr lang="en-US" altLang="zh-CN" sz="3200" kern="100" dirty="0">
                <a:latin typeface="Times New Roman" panose="02020603050405020304" charset="0"/>
                <a:ea typeface="Times New Roman" panose="02020603050405020304" charset="0"/>
                <a:cs typeface="Times New Roman" panose="02020603050405020304" charset="0"/>
              </a:rPr>
              <a:t> </a:t>
            </a:r>
            <a:endParaRPr lang="zh-CN" altLang="zh-CN" sz="3200" kern="100" dirty="0">
              <a:latin typeface="Calibri" panose="020F0502020204030204" pitchFamily="34" charset="0"/>
              <a:ea typeface="宋体" panose="02010600030101010101" pitchFamily="2" charset="-122"/>
              <a:cs typeface="Times New Roman" panose="02020603050405020304" charset="0"/>
            </a:endParaRPr>
          </a:p>
          <a:p>
            <a:pPr marL="330200" algn="just">
              <a:lnSpc>
                <a:spcPts val="2000"/>
              </a:lnSpc>
              <a:spcAft>
                <a:spcPts val="0"/>
              </a:spcAft>
            </a:pPr>
            <a:r>
              <a:rPr lang="en-US" altLang="zh-CN" sz="800" kern="100" dirty="0">
                <a:latin typeface="Helvetica" panose="020B0604020202020204" pitchFamily="34" charset="0"/>
                <a:ea typeface="Helvetica" panose="020B0604020202020204" pitchFamily="34" charset="0"/>
                <a:cs typeface="Times New Roman" panose="02020603050405020304" charset="0"/>
              </a:rPr>
              <a:t>0%</a:t>
            </a:r>
            <a:endParaRPr lang="zh-CN" altLang="zh-CN" sz="3200" kern="100" dirty="0">
              <a:effectLst/>
              <a:latin typeface="Calibri" panose="020F0502020204030204" pitchFamily="3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56678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97058" y="6188394"/>
            <a:ext cx="9114485" cy="369332"/>
          </a:xfrm>
          <a:prstGeom prst="rect">
            <a:avLst/>
          </a:prstGeom>
          <a:noFill/>
        </p:spPr>
        <p:txBody>
          <a:bodyPr wrap="square" rtlCol="0">
            <a:spAutoFit/>
          </a:bodyPr>
          <a:lstStyle/>
          <a:p>
            <a:endParaRPr kumimoji="1" lang="zh-CN" altLang="en-US" dirty="0"/>
          </a:p>
        </p:txBody>
      </p:sp>
      <p:sp>
        <p:nvSpPr>
          <p:cNvPr id="4" name="文本框 3"/>
          <p:cNvSpPr txBox="1"/>
          <p:nvPr/>
        </p:nvSpPr>
        <p:spPr>
          <a:xfrm>
            <a:off x="1597056" y="365632"/>
            <a:ext cx="10189659"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丰富图的标准化图标</a:t>
            </a:r>
            <a:r>
              <a:rPr lang="en-US" altLang="zh-CN" sz="3200" b="1" dirty="0">
                <a:solidFill>
                  <a:srgbClr val="0070C0"/>
                </a:solidFill>
                <a:latin typeface="微软雅黑" panose="020B0503020204020204" pitchFamily="34" charset="-122"/>
                <a:ea typeface="微软雅黑" panose="020B0503020204020204" pitchFamily="34" charset="-122"/>
              </a:rPr>
              <a:t>(Berg,2013) </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5" name="图片 4"/>
          <p:cNvPicPr/>
          <p:nvPr/>
        </p:nvPicPr>
        <p:blipFill>
          <a:blip r:embed="rId2"/>
          <a:stretch>
            <a:fillRect/>
          </a:stretch>
        </p:blipFill>
        <p:spPr>
          <a:xfrm>
            <a:off x="1597055" y="1055076"/>
            <a:ext cx="9184826" cy="5502649"/>
          </a:xfrm>
          <a:prstGeom prst="rect">
            <a:avLst/>
          </a:prstGeom>
          <a:noFill/>
          <a:ln w="9525">
            <a:noFill/>
          </a:ln>
        </p:spPr>
      </p:pic>
    </p:spTree>
    <p:extLst>
      <p:ext uri="{BB962C8B-B14F-4D97-AF65-F5344CB8AC3E}">
        <p14:creationId xmlns:p14="http://schemas.microsoft.com/office/powerpoint/2010/main" val="30209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对象 27"/>
          <p:cNvGraphicFramePr/>
          <p:nvPr/>
        </p:nvGraphicFramePr>
        <p:xfrm>
          <a:off x="1634490" y="998220"/>
          <a:ext cx="9278620" cy="5311775"/>
        </p:xfrm>
        <a:graphic>
          <a:graphicData uri="http://schemas.openxmlformats.org/presentationml/2006/ole">
            <mc:AlternateContent xmlns:mc="http://schemas.openxmlformats.org/markup-compatibility/2006">
              <mc:Choice xmlns:v="urn:schemas-microsoft-com:vml" Requires="v">
                <p:oleObj spid="_x0000_s3195" r:id="rId3" imgW="11449050" imgH="7772400" progId="Paint.Picture">
                  <p:embed/>
                </p:oleObj>
              </mc:Choice>
              <mc:Fallback>
                <p:oleObj r:id="rId3" imgW="11449050" imgH="7772400" progId="Paint.Picture">
                  <p:embed/>
                  <p:pic>
                    <p:nvPicPr>
                      <p:cNvPr id="0" name=""/>
                      <p:cNvPicPr/>
                      <p:nvPr/>
                    </p:nvPicPr>
                    <p:blipFill>
                      <a:blip r:embed="rId4"/>
                      <a:stretch>
                        <a:fillRect/>
                      </a:stretch>
                    </p:blipFill>
                    <p:spPr>
                      <a:xfrm>
                        <a:off x="1634490" y="998220"/>
                        <a:ext cx="9278620" cy="5311775"/>
                      </a:xfrm>
                      <a:prstGeom prst="rect">
                        <a:avLst/>
                      </a:prstGeom>
                    </p:spPr>
                  </p:pic>
                </p:oleObj>
              </mc:Fallback>
            </mc:AlternateContent>
          </a:graphicData>
        </a:graphic>
      </p:graphicFrame>
      <p:sp>
        <p:nvSpPr>
          <p:cNvPr id="30" name="文本框 29"/>
          <p:cNvSpPr txBox="1"/>
          <p:nvPr/>
        </p:nvSpPr>
        <p:spPr>
          <a:xfrm>
            <a:off x="1597056" y="365632"/>
            <a:ext cx="10189659" cy="1077218"/>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软系统主体建模</a:t>
            </a:r>
            <a:r>
              <a:rPr lang="zh-CN" altLang="en-US" sz="3200" b="1" dirty="0" smtClean="0">
                <a:solidFill>
                  <a:srgbClr val="0070C0"/>
                </a:solidFill>
                <a:latin typeface="微软雅黑" panose="020B0503020204020204" pitchFamily="34" charset="-122"/>
                <a:ea typeface="微软雅黑" panose="020B0503020204020204" pitchFamily="34" charset="-122"/>
              </a:rPr>
              <a:t>方法论</a:t>
            </a:r>
            <a:r>
              <a:rPr lang="en-US" altLang="zh-CN" sz="3200" b="1" dirty="0" smtClean="0">
                <a:solidFill>
                  <a:srgbClr val="0070C0"/>
                </a:solidFill>
                <a:latin typeface="微软雅黑" panose="020B0503020204020204" pitchFamily="34" charset="-122"/>
                <a:ea typeface="微软雅黑" panose="020B0503020204020204" pitchFamily="34" charset="-122"/>
              </a:rPr>
              <a:t>(Santi </a:t>
            </a:r>
            <a:r>
              <a:rPr lang="en-US" altLang="zh-CN" sz="3200" b="1" dirty="0">
                <a:solidFill>
                  <a:srgbClr val="0070C0"/>
                </a:solidFill>
                <a:latin typeface="微软雅黑" panose="020B0503020204020204" pitchFamily="34" charset="-122"/>
                <a:ea typeface="微软雅黑" panose="020B0503020204020204" pitchFamily="34" charset="-122"/>
              </a:rPr>
              <a:t>Novani,2017)</a:t>
            </a:r>
            <a:endParaRPr lang="zh-CN" altLang="en-US" sz="3200" b="1" dirty="0">
              <a:solidFill>
                <a:srgbClr val="0070C0"/>
              </a:solidFill>
              <a:latin typeface="微软雅黑" panose="020B0503020204020204" pitchFamily="34" charset="-122"/>
              <a:ea typeface="微软雅黑" panose="020B0503020204020204" pitchFamily="34" charset="-122"/>
            </a:endParaRPr>
          </a:p>
          <a:p>
            <a:endParaRPr lang="en-US" sz="32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533237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extLst/>
          </p:nvPr>
        </p:nvGraphicFramePr>
        <p:xfrm>
          <a:off x="1721485" y="1316355"/>
          <a:ext cx="9518015" cy="4364355"/>
        </p:xfrm>
        <a:graphic>
          <a:graphicData uri="http://schemas.openxmlformats.org/drawingml/2006/table">
            <a:tbl>
              <a:tblPr firstRow="1" bandRow="1">
                <a:tableStyleId>{5940675A-B579-460E-94D1-54222C63F5DA}</a:tableStyleId>
              </a:tblPr>
              <a:tblGrid>
                <a:gridCol w="2345690"/>
                <a:gridCol w="7172325"/>
              </a:tblGrid>
              <a:tr h="480060">
                <a:tc>
                  <a:txBody>
                    <a:bodyPr/>
                    <a:lstStyle/>
                    <a:p>
                      <a:pPr indent="0">
                        <a:buNone/>
                      </a:pPr>
                      <a:r>
                        <a:rPr lang="en-US" sz="2000" b="0" i="0" dirty="0">
                          <a:latin typeface="Microsoft YaHei" charset="-122"/>
                          <a:ea typeface="Microsoft YaHei" charset="-122"/>
                          <a:cs typeface="Microsoft YaHei" charset="-122"/>
                        </a:rPr>
                        <a:t>Clients</a:t>
                      </a:r>
                      <a:endParaRPr lang="en-US" altLang="en-US" sz="2000" b="0" i="0" dirty="0">
                        <a:latin typeface="Microsoft YaHei" charset="-122"/>
                        <a:ea typeface="Microsoft YaHei" charset="-122"/>
                        <a:cs typeface="Microsoft YaHei" charset="-122"/>
                      </a:endParaRPr>
                    </a:p>
                  </a:txBody>
                  <a:tcPr marL="0" marR="0" marT="0" marB="0">
                    <a:lnL>
                      <a:noFill/>
                    </a:lnL>
                    <a:lnR w="12700" cap="flat" cmpd="sng">
                      <a:solidFill>
                        <a:srgbClr val="989898"/>
                      </a:solidFill>
                      <a:prstDash val="solid"/>
                      <a:headEnd type="none" w="med" len="med"/>
                      <a:tailEnd type="none" w="med" len="med"/>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c>
                  <a:txBody>
                    <a:bodyPr/>
                    <a:lstStyle/>
                    <a:p>
                      <a:pPr indent="0">
                        <a:buNone/>
                      </a:pPr>
                      <a:r>
                        <a:rPr lang="en-US" sz="2000" b="0" i="0">
                          <a:latin typeface="Microsoft YaHei" charset="-122"/>
                          <a:ea typeface="Microsoft YaHei" charset="-122"/>
                          <a:cs typeface="Microsoft YaHei" charset="-122"/>
                        </a:rPr>
                        <a:t>The victims or beneficiaries of T</a:t>
                      </a:r>
                      <a:endParaRPr lang="en-US" altLang="en-US" sz="2000" b="0" i="0">
                        <a:latin typeface="Microsoft YaHei" charset="-122"/>
                        <a:ea typeface="Microsoft YaHei" charset="-122"/>
                        <a:cs typeface="Microsoft YaHei" charset="-122"/>
                      </a:endParaRPr>
                    </a:p>
                  </a:txBody>
                  <a:tcPr marL="0" marR="0" marT="0" marB="0">
                    <a:lnL w="12700" cap="flat" cmpd="sng">
                      <a:solidFill>
                        <a:srgbClr val="989898"/>
                      </a:solidFill>
                      <a:prstDash val="solid"/>
                      <a:headEnd type="none" w="med" len="med"/>
                      <a:tailEnd type="none" w="med" len="med"/>
                    </a:lnL>
                    <a:lnR cap="flat">
                      <a:noFill/>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r>
              <a:tr h="481330">
                <a:tc>
                  <a:txBody>
                    <a:bodyPr/>
                    <a:lstStyle/>
                    <a:p>
                      <a:pPr indent="0">
                        <a:buNone/>
                      </a:pPr>
                      <a:r>
                        <a:rPr lang="en-US" sz="2000" b="0" i="0">
                          <a:latin typeface="Microsoft YaHei" charset="-122"/>
                          <a:ea typeface="Microsoft YaHei" charset="-122"/>
                          <a:cs typeface="Microsoft YaHei" charset="-122"/>
                        </a:rPr>
                        <a:t>Agents</a:t>
                      </a:r>
                      <a:endParaRPr lang="en-US" altLang="en-US" sz="2000" b="0" i="0">
                        <a:latin typeface="Microsoft YaHei" charset="-122"/>
                        <a:ea typeface="Microsoft YaHei" charset="-122"/>
                        <a:cs typeface="Microsoft YaHei" charset="-122"/>
                      </a:endParaRPr>
                    </a:p>
                  </a:txBody>
                  <a:tcPr marL="0" marR="0" marT="0" marB="0">
                    <a:lnL>
                      <a:noFill/>
                    </a:lnL>
                    <a:lnR w="12700" cap="flat" cmpd="sng">
                      <a:solidFill>
                        <a:srgbClr val="989898"/>
                      </a:solidFill>
                      <a:prstDash val="solid"/>
                      <a:headEnd type="none" w="med" len="med"/>
                      <a:tailEnd type="none" w="med" len="med"/>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c>
                  <a:txBody>
                    <a:bodyPr/>
                    <a:lstStyle/>
                    <a:p>
                      <a:pPr indent="0">
                        <a:buNone/>
                      </a:pPr>
                      <a:r>
                        <a:rPr lang="en-US" sz="2000" b="0" i="0">
                          <a:latin typeface="Microsoft YaHei" charset="-122"/>
                          <a:ea typeface="Microsoft YaHei" charset="-122"/>
                          <a:cs typeface="Microsoft YaHei" charset="-122"/>
                        </a:rPr>
                        <a:t>Those who do T</a:t>
                      </a:r>
                      <a:endParaRPr lang="en-US" altLang="en-US" sz="2000" b="0" i="0">
                        <a:latin typeface="Microsoft YaHei" charset="-122"/>
                        <a:ea typeface="Microsoft YaHei" charset="-122"/>
                        <a:cs typeface="Microsoft YaHei" charset="-122"/>
                      </a:endParaRPr>
                    </a:p>
                  </a:txBody>
                  <a:tcPr marL="0" marR="0" marT="0" marB="0">
                    <a:lnL w="12700" cap="flat" cmpd="sng">
                      <a:solidFill>
                        <a:srgbClr val="989898"/>
                      </a:solidFill>
                      <a:prstDash val="solid"/>
                      <a:headEnd type="none" w="med" len="med"/>
                      <a:tailEnd type="none" w="med" len="med"/>
                    </a:lnL>
                    <a:lnR cap="flat">
                      <a:noFill/>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r>
              <a:tr h="873125">
                <a:tc>
                  <a:txBody>
                    <a:bodyPr/>
                    <a:lstStyle/>
                    <a:p>
                      <a:pPr indent="0">
                        <a:buNone/>
                      </a:pPr>
                      <a:r>
                        <a:rPr lang="en-US" sz="2000" b="0" i="0">
                          <a:latin typeface="Microsoft YaHei" charset="-122"/>
                          <a:ea typeface="Microsoft YaHei" charset="-122"/>
                          <a:cs typeface="Microsoft YaHei" charset="-122"/>
                        </a:rPr>
                        <a:t>Attributes</a:t>
                      </a:r>
                      <a:endParaRPr lang="en-US" altLang="en-US" sz="2000" b="0" i="0">
                        <a:latin typeface="Microsoft YaHei" charset="-122"/>
                        <a:ea typeface="Microsoft YaHei" charset="-122"/>
                        <a:cs typeface="Microsoft YaHei" charset="-122"/>
                      </a:endParaRPr>
                    </a:p>
                  </a:txBody>
                  <a:tcPr marL="0" marR="0" marT="0" marB="0">
                    <a:lnL>
                      <a:noFill/>
                    </a:lnL>
                    <a:lnR w="12700" cap="flat" cmpd="sng">
                      <a:solidFill>
                        <a:srgbClr val="989898"/>
                      </a:solidFill>
                      <a:prstDash val="solid"/>
                      <a:headEnd type="none" w="med" len="med"/>
                      <a:tailEnd type="none" w="med" len="med"/>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c>
                  <a:txBody>
                    <a:bodyPr/>
                    <a:lstStyle/>
                    <a:p>
                      <a:pPr indent="0">
                        <a:buNone/>
                      </a:pPr>
                      <a:r>
                        <a:rPr lang="en-US" sz="2000" b="0" i="0">
                          <a:latin typeface="Microsoft YaHei" charset="-122"/>
                          <a:ea typeface="Microsoft YaHei" charset="-122"/>
                          <a:cs typeface="Microsoft YaHei" charset="-122"/>
                        </a:rPr>
                        <a:t>Information owned by each agent, for example, characteristic of an object (person, thing, etc.)</a:t>
                      </a:r>
                      <a:endParaRPr lang="en-US" altLang="en-US" sz="2000" b="0" i="0">
                        <a:latin typeface="Microsoft YaHei" charset="-122"/>
                        <a:ea typeface="Microsoft YaHei" charset="-122"/>
                        <a:cs typeface="Microsoft YaHei" charset="-122"/>
                      </a:endParaRPr>
                    </a:p>
                  </a:txBody>
                  <a:tcPr marL="0" marR="0" marT="0" marB="0">
                    <a:lnL w="12700" cap="flat" cmpd="sng">
                      <a:solidFill>
                        <a:srgbClr val="989898"/>
                      </a:solidFill>
                      <a:prstDash val="solid"/>
                      <a:headEnd type="none" w="med" len="med"/>
                      <a:tailEnd type="none" w="med" len="med"/>
                    </a:lnL>
                    <a:lnR cap="flat">
                      <a:noFill/>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r>
              <a:tr h="480060">
                <a:tc>
                  <a:txBody>
                    <a:bodyPr/>
                    <a:lstStyle/>
                    <a:p>
                      <a:pPr indent="0">
                        <a:buNone/>
                      </a:pPr>
                      <a:r>
                        <a:rPr lang="en-US" sz="2000" b="0" i="0">
                          <a:latin typeface="Microsoft YaHei" charset="-122"/>
                          <a:ea typeface="Microsoft YaHei" charset="-122"/>
                          <a:cs typeface="Microsoft YaHei" charset="-122"/>
                        </a:rPr>
                        <a:t>Transformation</a:t>
                      </a:r>
                      <a:endParaRPr lang="en-US" altLang="en-US" sz="2000" b="0" i="0">
                        <a:latin typeface="Microsoft YaHei" charset="-122"/>
                        <a:ea typeface="Microsoft YaHei" charset="-122"/>
                        <a:cs typeface="Microsoft YaHei" charset="-122"/>
                      </a:endParaRPr>
                    </a:p>
                  </a:txBody>
                  <a:tcPr marL="0" marR="0" marT="0" marB="0">
                    <a:lnL>
                      <a:noFill/>
                    </a:lnL>
                    <a:lnR w="12700" cap="flat" cmpd="sng">
                      <a:solidFill>
                        <a:srgbClr val="989898"/>
                      </a:solidFill>
                      <a:prstDash val="solid"/>
                      <a:headEnd type="none" w="med" len="med"/>
                      <a:tailEnd type="none" w="med" len="med"/>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c>
                  <a:txBody>
                    <a:bodyPr/>
                    <a:lstStyle/>
                    <a:p>
                      <a:pPr indent="0">
                        <a:buNone/>
                      </a:pPr>
                      <a:r>
                        <a:rPr lang="en-US" sz="2000" b="0" i="0">
                          <a:latin typeface="Microsoft YaHei" charset="-122"/>
                          <a:ea typeface="Microsoft YaHei" charset="-122"/>
                          <a:cs typeface="Microsoft YaHei" charset="-122"/>
                        </a:rPr>
                        <a:t>Input à output</a:t>
                      </a:r>
                      <a:endParaRPr lang="en-US" altLang="en-US" sz="2000" b="0" i="0">
                        <a:latin typeface="Microsoft YaHei" charset="-122"/>
                        <a:ea typeface="Microsoft YaHei" charset="-122"/>
                        <a:cs typeface="Microsoft YaHei" charset="-122"/>
                      </a:endParaRPr>
                    </a:p>
                  </a:txBody>
                  <a:tcPr marL="0" marR="0" marT="0" marB="0">
                    <a:lnL w="12700" cap="flat" cmpd="sng">
                      <a:solidFill>
                        <a:srgbClr val="989898"/>
                      </a:solidFill>
                      <a:prstDash val="solid"/>
                      <a:headEnd type="none" w="med" len="med"/>
                      <a:tailEnd type="none" w="med" len="med"/>
                    </a:lnL>
                    <a:lnR cap="flat">
                      <a:noFill/>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r>
              <a:tr h="480060">
                <a:tc>
                  <a:txBody>
                    <a:bodyPr/>
                    <a:lstStyle/>
                    <a:p>
                      <a:pPr indent="0">
                        <a:buNone/>
                      </a:pPr>
                      <a:r>
                        <a:rPr lang="en-US" sz="2000" b="0" i="0">
                          <a:latin typeface="Microsoft YaHei" charset="-122"/>
                          <a:ea typeface="Microsoft YaHei" charset="-122"/>
                          <a:cs typeface="Microsoft YaHei" charset="-122"/>
                        </a:rPr>
                        <a:t>Weltanschauung</a:t>
                      </a:r>
                      <a:endParaRPr lang="en-US" altLang="en-US" sz="2000" b="0" i="0">
                        <a:latin typeface="Microsoft YaHei" charset="-122"/>
                        <a:ea typeface="Microsoft YaHei" charset="-122"/>
                        <a:cs typeface="Microsoft YaHei" charset="-122"/>
                      </a:endParaRPr>
                    </a:p>
                  </a:txBody>
                  <a:tcPr marL="0" marR="0" marT="0" marB="0">
                    <a:lnL>
                      <a:noFill/>
                    </a:lnL>
                    <a:lnR w="12700" cap="flat" cmpd="sng">
                      <a:solidFill>
                        <a:srgbClr val="989898"/>
                      </a:solidFill>
                      <a:prstDash val="solid"/>
                      <a:headEnd type="none" w="med" len="med"/>
                      <a:tailEnd type="none" w="med" len="med"/>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c>
                  <a:txBody>
                    <a:bodyPr/>
                    <a:lstStyle/>
                    <a:p>
                      <a:pPr indent="0">
                        <a:buNone/>
                      </a:pPr>
                      <a:r>
                        <a:rPr lang="en-US" sz="2000" b="0" i="0">
                          <a:latin typeface="Microsoft YaHei" charset="-122"/>
                          <a:ea typeface="Microsoft YaHei" charset="-122"/>
                          <a:cs typeface="Microsoft YaHei" charset="-122"/>
                        </a:rPr>
                        <a:t>The worldview that makes the T meaningful in context</a:t>
                      </a:r>
                      <a:endParaRPr lang="en-US" altLang="en-US" sz="2000" b="0" i="0">
                        <a:latin typeface="Microsoft YaHei" charset="-122"/>
                        <a:ea typeface="Microsoft YaHei" charset="-122"/>
                        <a:cs typeface="Microsoft YaHei" charset="-122"/>
                      </a:endParaRPr>
                    </a:p>
                  </a:txBody>
                  <a:tcPr marL="0" marR="0" marT="0" marB="0">
                    <a:lnL w="12700" cap="flat" cmpd="sng">
                      <a:solidFill>
                        <a:srgbClr val="989898"/>
                      </a:solidFill>
                      <a:prstDash val="solid"/>
                      <a:headEnd type="none" w="med" len="med"/>
                      <a:tailEnd type="none" w="med" len="med"/>
                    </a:lnL>
                    <a:lnR cap="flat">
                      <a:noFill/>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r>
              <a:tr h="480060">
                <a:tc>
                  <a:txBody>
                    <a:bodyPr/>
                    <a:lstStyle/>
                    <a:p>
                      <a:pPr indent="0">
                        <a:buNone/>
                      </a:pPr>
                      <a:r>
                        <a:rPr lang="en-US" sz="2000" b="0" i="0">
                          <a:latin typeface="Microsoft YaHei" charset="-122"/>
                          <a:ea typeface="Microsoft YaHei" charset="-122"/>
                          <a:cs typeface="Microsoft YaHei" charset="-122"/>
                        </a:rPr>
                        <a:t>Owners</a:t>
                      </a:r>
                      <a:endParaRPr lang="en-US" altLang="en-US" sz="2000" b="0" i="0">
                        <a:latin typeface="Microsoft YaHei" charset="-122"/>
                        <a:ea typeface="Microsoft YaHei" charset="-122"/>
                        <a:cs typeface="Microsoft YaHei" charset="-122"/>
                      </a:endParaRPr>
                    </a:p>
                  </a:txBody>
                  <a:tcPr marL="0" marR="0" marT="0" marB="0">
                    <a:lnL>
                      <a:noFill/>
                    </a:lnL>
                    <a:lnR w="12700" cap="flat" cmpd="sng">
                      <a:solidFill>
                        <a:srgbClr val="989898"/>
                      </a:solidFill>
                      <a:prstDash val="solid"/>
                      <a:headEnd type="none" w="med" len="med"/>
                      <a:tailEnd type="none" w="med" len="med"/>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c>
                  <a:txBody>
                    <a:bodyPr/>
                    <a:lstStyle/>
                    <a:p>
                      <a:pPr indent="0">
                        <a:buNone/>
                      </a:pPr>
                      <a:r>
                        <a:rPr lang="en-US" sz="2000" b="0" i="0">
                          <a:latin typeface="Microsoft YaHei" charset="-122"/>
                          <a:ea typeface="Microsoft YaHei" charset="-122"/>
                          <a:cs typeface="Microsoft YaHei" charset="-122"/>
                        </a:rPr>
                        <a:t>Those with the power to stop T</a:t>
                      </a:r>
                      <a:endParaRPr lang="en-US" altLang="en-US" sz="2000" b="0" i="0">
                        <a:latin typeface="Microsoft YaHei" charset="-122"/>
                        <a:ea typeface="Microsoft YaHei" charset="-122"/>
                        <a:cs typeface="Microsoft YaHei" charset="-122"/>
                      </a:endParaRPr>
                    </a:p>
                  </a:txBody>
                  <a:tcPr marL="0" marR="0" marT="0" marB="0">
                    <a:lnL w="12700" cap="flat" cmpd="sng">
                      <a:solidFill>
                        <a:srgbClr val="989898"/>
                      </a:solidFill>
                      <a:prstDash val="solid"/>
                      <a:headEnd type="none" w="med" len="med"/>
                      <a:tailEnd type="none" w="med" len="med"/>
                    </a:lnL>
                    <a:lnR cap="flat">
                      <a:noFill/>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r>
              <a:tr h="481330">
                <a:tc>
                  <a:txBody>
                    <a:bodyPr/>
                    <a:lstStyle/>
                    <a:p>
                      <a:pPr indent="0">
                        <a:buNone/>
                      </a:pPr>
                      <a:r>
                        <a:rPr lang="en-US" sz="2000" b="0" i="0">
                          <a:latin typeface="Microsoft YaHei" charset="-122"/>
                          <a:ea typeface="Microsoft YaHei" charset="-122"/>
                          <a:cs typeface="Microsoft YaHei" charset="-122"/>
                        </a:rPr>
                        <a:t>Emergent properties</a:t>
                      </a:r>
                      <a:endParaRPr lang="en-US" altLang="en-US" sz="2000" b="0" i="0">
                        <a:latin typeface="Microsoft YaHei" charset="-122"/>
                        <a:ea typeface="Microsoft YaHei" charset="-122"/>
                        <a:cs typeface="Microsoft YaHei" charset="-122"/>
                      </a:endParaRPr>
                    </a:p>
                  </a:txBody>
                  <a:tcPr marL="0" marR="0" marT="0" marB="0">
                    <a:lnL>
                      <a:noFill/>
                    </a:lnL>
                    <a:lnR w="12700" cap="flat" cmpd="sng">
                      <a:solidFill>
                        <a:srgbClr val="989898"/>
                      </a:solidFill>
                      <a:prstDash val="solid"/>
                      <a:headEnd type="none" w="med" len="med"/>
                      <a:tailEnd type="none" w="med" len="med"/>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c>
                  <a:txBody>
                    <a:bodyPr/>
                    <a:lstStyle/>
                    <a:p>
                      <a:pPr indent="0">
                        <a:buNone/>
                      </a:pPr>
                      <a:r>
                        <a:rPr lang="en-US" sz="2000" b="0" i="0">
                          <a:latin typeface="Microsoft YaHei" charset="-122"/>
                          <a:ea typeface="Microsoft YaHei" charset="-122"/>
                          <a:cs typeface="Microsoft YaHei" charset="-122"/>
                        </a:rPr>
                        <a:t>Overall behavior of the system emerges from the interactions</a:t>
                      </a:r>
                      <a:endParaRPr lang="en-US" altLang="en-US" sz="2000" b="0" i="0">
                        <a:latin typeface="Microsoft YaHei" charset="-122"/>
                        <a:ea typeface="Microsoft YaHei" charset="-122"/>
                        <a:cs typeface="Microsoft YaHei" charset="-122"/>
                      </a:endParaRPr>
                    </a:p>
                  </a:txBody>
                  <a:tcPr marL="0" marR="0" marT="0" marB="0">
                    <a:lnL w="12700" cap="flat" cmpd="sng">
                      <a:solidFill>
                        <a:srgbClr val="989898"/>
                      </a:solidFill>
                      <a:prstDash val="solid"/>
                      <a:headEnd type="none" w="med" len="med"/>
                      <a:tailEnd type="none" w="med" len="med"/>
                    </a:lnL>
                    <a:lnR cap="flat">
                      <a:noFill/>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r>
              <a:tr h="480060">
                <a:tc>
                  <a:txBody>
                    <a:bodyPr/>
                    <a:lstStyle/>
                    <a:p>
                      <a:pPr indent="0">
                        <a:buNone/>
                      </a:pPr>
                      <a:r>
                        <a:rPr lang="en-US" sz="2000" b="0" i="0">
                          <a:latin typeface="Microsoft YaHei" charset="-122"/>
                          <a:ea typeface="Microsoft YaHei" charset="-122"/>
                          <a:cs typeface="Microsoft YaHei" charset="-122"/>
                        </a:rPr>
                        <a:t>Rule of interaction</a:t>
                      </a:r>
                      <a:endParaRPr lang="en-US" altLang="en-US" sz="2000" b="0" i="0">
                        <a:latin typeface="Microsoft YaHei" charset="-122"/>
                        <a:ea typeface="Microsoft YaHei" charset="-122"/>
                        <a:cs typeface="Microsoft YaHei" charset="-122"/>
                      </a:endParaRPr>
                    </a:p>
                  </a:txBody>
                  <a:tcPr marL="0" marR="0" marT="0" marB="0">
                    <a:lnL>
                      <a:noFill/>
                    </a:lnL>
                    <a:lnR w="12700" cap="flat" cmpd="sng">
                      <a:solidFill>
                        <a:srgbClr val="989898"/>
                      </a:solidFill>
                      <a:prstDash val="solid"/>
                      <a:headEnd type="none" w="med" len="med"/>
                      <a:tailEnd type="none" w="med" len="med"/>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c>
                  <a:txBody>
                    <a:bodyPr/>
                    <a:lstStyle/>
                    <a:p>
                      <a:pPr indent="0">
                        <a:buNone/>
                      </a:pPr>
                      <a:r>
                        <a:rPr lang="en-US" sz="2000" b="0" i="0" dirty="0">
                          <a:latin typeface="Microsoft YaHei" charset="-122"/>
                          <a:ea typeface="Microsoft YaHei" charset="-122"/>
                          <a:cs typeface="Microsoft YaHei" charset="-122"/>
                        </a:rPr>
                        <a:t>Decision-making algorithms or behavioral probabilities</a:t>
                      </a:r>
                      <a:endParaRPr lang="en-US" altLang="en-US" sz="2000" b="0" i="0" dirty="0">
                        <a:latin typeface="Microsoft YaHei" charset="-122"/>
                        <a:ea typeface="Microsoft YaHei" charset="-122"/>
                        <a:cs typeface="Microsoft YaHei" charset="-122"/>
                      </a:endParaRPr>
                    </a:p>
                  </a:txBody>
                  <a:tcPr marL="0" marR="0" marT="0" marB="0">
                    <a:lnL w="12700" cap="flat" cmpd="sng">
                      <a:solidFill>
                        <a:srgbClr val="989898"/>
                      </a:solidFill>
                      <a:prstDash val="solid"/>
                      <a:headEnd type="none" w="med" len="med"/>
                      <a:tailEnd type="none" w="med" len="med"/>
                    </a:lnL>
                    <a:lnR cap="flat">
                      <a:noFill/>
                    </a:lnR>
                    <a:lnT w="12700" cap="flat" cmpd="sng">
                      <a:solidFill>
                        <a:srgbClr val="989898"/>
                      </a:solidFill>
                      <a:prstDash val="solid"/>
                      <a:headEnd type="none" w="med" len="med"/>
                      <a:tailEnd type="none" w="med" len="med"/>
                    </a:lnT>
                    <a:lnB w="12700" cap="flat" cmpd="sng">
                      <a:solidFill>
                        <a:srgbClr val="989898"/>
                      </a:solidFill>
                      <a:prstDash val="solid"/>
                      <a:headEnd type="none" w="med" len="med"/>
                      <a:tailEnd type="none" w="med" len="med"/>
                    </a:lnB>
                    <a:lnTlToBr>
                      <a:noFill/>
                    </a:lnTlToBr>
                    <a:lnBlToTr>
                      <a:noFill/>
                    </a:lnBlToTr>
                    <a:noFill/>
                  </a:tcPr>
                </a:tc>
              </a:tr>
            </a:tbl>
          </a:graphicData>
        </a:graphic>
      </p:graphicFrame>
      <p:sp>
        <p:nvSpPr>
          <p:cNvPr id="30" name="文本框 29"/>
          <p:cNvSpPr txBox="1"/>
          <p:nvPr/>
        </p:nvSpPr>
        <p:spPr>
          <a:xfrm>
            <a:off x="1597056" y="365632"/>
            <a:ext cx="10189659"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根定义改造（</a:t>
            </a:r>
            <a:r>
              <a:rPr lang="en-US" sz="3200" b="1" dirty="0">
                <a:solidFill>
                  <a:srgbClr val="0070C0"/>
                </a:solidFill>
                <a:latin typeface="微软雅黑" panose="020B0503020204020204" pitchFamily="34" charset="-122"/>
                <a:ea typeface="微软雅黑" panose="020B0503020204020204" pitchFamily="34" charset="-122"/>
              </a:rPr>
              <a:t>CAATWOERI definitions</a:t>
            </a:r>
            <a:r>
              <a:rPr lang="zh-CN" altLang="en-US" sz="3200" b="1" dirty="0">
                <a:solidFill>
                  <a:srgbClr val="0070C0"/>
                </a:solidFill>
                <a:latin typeface="微软雅黑" panose="020B0503020204020204" pitchFamily="34" charset="-122"/>
                <a:ea typeface="微软雅黑" panose="020B0503020204020204" pitchFamily="34" charset="-122"/>
              </a:rPr>
              <a:t>）</a:t>
            </a:r>
            <a:endParaRPr lang="en-US" sz="32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479099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44625" y="1154430"/>
            <a:ext cx="9792335" cy="5355312"/>
          </a:xfrm>
          <a:prstGeom prst="rect">
            <a:avLst/>
          </a:prstGeom>
          <a:noFill/>
          <a:ln w="9525">
            <a:noFill/>
          </a:ln>
        </p:spPr>
        <p:txBody>
          <a:bodyPr wrap="square">
            <a:spAutoFit/>
          </a:bodyPr>
          <a:lstStyle/>
          <a:p>
            <a:pPr>
              <a:lnSpc>
                <a:spcPct val="150000"/>
              </a:lnSpc>
            </a:pPr>
            <a:r>
              <a:rPr lang="zh-CN" altLang="en-US" sz="2400" dirty="0" smtClean="0">
                <a:latin typeface="微软雅黑" panose="020B0503020204020204" charset="-122"/>
                <a:ea typeface="微软雅黑" panose="020B0503020204020204" charset="-122"/>
                <a:cs typeface="微软雅黑" panose="020B0503020204020204" charset="-122"/>
              </a:rPr>
              <a:t>       </a:t>
            </a:r>
            <a:r>
              <a:rPr lang="zh-CN" altLang="zh-CN" sz="2400" dirty="0" smtClean="0">
                <a:latin typeface="微软雅黑" panose="020B0503020204020204" charset="-122"/>
                <a:ea typeface="微软雅黑" panose="020B0503020204020204" charset="-122"/>
                <a:cs typeface="微软雅黑" panose="020B0503020204020204" charset="-122"/>
              </a:rPr>
              <a:t>如果</a:t>
            </a:r>
            <a:r>
              <a:rPr lang="zh-CN" altLang="zh-CN" sz="2400" dirty="0">
                <a:latin typeface="微软雅黑" panose="020B0503020204020204" charset="-122"/>
                <a:ea typeface="微软雅黑" panose="020B0503020204020204" charset="-122"/>
                <a:cs typeface="微软雅黑" panose="020B0503020204020204" charset="-122"/>
              </a:rPr>
              <a:t>将自然科学的可重复性强标准应用于人类行动研究，我们会遇到标准失效问题，其体现于：（</a:t>
            </a:r>
            <a:r>
              <a:rPr lang="en-US" altLang="zh-CN" sz="2400" dirty="0">
                <a:latin typeface="微软雅黑" panose="020B0503020204020204" charset="-122"/>
                <a:ea typeface="微软雅黑" panose="020B0503020204020204" charset="-122"/>
                <a:cs typeface="微软雅黑" panose="020B0503020204020204" charset="-122"/>
              </a:rPr>
              <a:t>1</a:t>
            </a:r>
            <a:r>
              <a:rPr lang="zh-CN" altLang="zh-CN" sz="2400" dirty="0">
                <a:latin typeface="微软雅黑" panose="020B0503020204020204" charset="-122"/>
                <a:ea typeface="微软雅黑" panose="020B0503020204020204" charset="-122"/>
                <a:cs typeface="微软雅黑" panose="020B0503020204020204" charset="-122"/>
              </a:rPr>
              <a:t>）复杂系统随着时间而变化</a:t>
            </a:r>
            <a:r>
              <a:rPr lang="en-US" altLang="zh-CN" sz="2400" dirty="0">
                <a:latin typeface="微软雅黑" panose="020B0503020204020204" charset="-122"/>
                <a:ea typeface="微软雅黑" panose="020B0503020204020204" charset="-122"/>
                <a:cs typeface="微软雅黑" panose="020B0503020204020204" charset="-122"/>
              </a:rPr>
              <a:t>,</a:t>
            </a:r>
            <a:r>
              <a:rPr lang="zh-CN" altLang="zh-CN" sz="2400" dirty="0">
                <a:latin typeface="微软雅黑" panose="020B0503020204020204" charset="-122"/>
                <a:ea typeface="微软雅黑" panose="020B0503020204020204" charset="-122"/>
                <a:cs typeface="微软雅黑" panose="020B0503020204020204" charset="-122"/>
              </a:rPr>
              <a:t>例如经济系统；（</a:t>
            </a:r>
            <a:r>
              <a:rPr lang="en-US" altLang="zh-CN" sz="2400" dirty="0">
                <a:latin typeface="微软雅黑" panose="020B0503020204020204" charset="-122"/>
                <a:ea typeface="微软雅黑" panose="020B0503020204020204" charset="-122"/>
                <a:cs typeface="微软雅黑" panose="020B0503020204020204" charset="-122"/>
              </a:rPr>
              <a:t>2</a:t>
            </a:r>
            <a:r>
              <a:rPr lang="zh-CN" altLang="zh-CN" sz="2400" dirty="0">
                <a:latin typeface="微软雅黑" panose="020B0503020204020204" charset="-122"/>
                <a:ea typeface="微软雅黑" panose="020B0503020204020204" charset="-122"/>
                <a:cs typeface="微软雅黑" panose="020B0503020204020204" charset="-122"/>
              </a:rPr>
              <a:t>）行动研究不可能达到实验重复的双重复，即过程和结果均可重复；（</a:t>
            </a:r>
            <a:r>
              <a:rPr lang="en-US" altLang="zh-CN" sz="2400" dirty="0">
                <a:latin typeface="微软雅黑" panose="020B0503020204020204" charset="-122"/>
                <a:ea typeface="微软雅黑" panose="020B0503020204020204" charset="-122"/>
                <a:cs typeface="微软雅黑" panose="020B0503020204020204" charset="-122"/>
              </a:rPr>
              <a:t>3</a:t>
            </a:r>
            <a:r>
              <a:rPr lang="zh-CN" altLang="zh-CN" sz="2400" dirty="0">
                <a:latin typeface="微软雅黑" panose="020B0503020204020204" charset="-122"/>
                <a:ea typeface="微软雅黑" panose="020B0503020204020204" charset="-122"/>
                <a:cs typeface="微软雅黑" panose="020B0503020204020204" charset="-122"/>
              </a:rPr>
              <a:t>）行动主体具有自我意识，形成个体与类型的反馈效应；（</a:t>
            </a:r>
            <a:r>
              <a:rPr lang="en-US" altLang="zh-CN" sz="2400" dirty="0">
                <a:latin typeface="微软雅黑" panose="020B0503020204020204" charset="-122"/>
                <a:ea typeface="微软雅黑" panose="020B0503020204020204" charset="-122"/>
                <a:cs typeface="微软雅黑" panose="020B0503020204020204" charset="-122"/>
              </a:rPr>
              <a:t>4</a:t>
            </a:r>
            <a:r>
              <a:rPr lang="zh-CN" altLang="zh-CN" sz="2400" dirty="0">
                <a:latin typeface="微软雅黑" panose="020B0503020204020204" charset="-122"/>
                <a:ea typeface="微软雅黑" panose="020B0503020204020204" charset="-122"/>
                <a:cs typeface="微软雅黑" panose="020B0503020204020204" charset="-122"/>
              </a:rPr>
              <a:t>）自然科学通过实验重复检验获得的知识和规律无法扩展到独特的、变化的社会经验事实。正如南希·卡特莱特（</a:t>
            </a:r>
            <a:r>
              <a:rPr lang="en-US" altLang="zh-CN" sz="2400" dirty="0">
                <a:latin typeface="微软雅黑" panose="020B0503020204020204" charset="-122"/>
                <a:ea typeface="微软雅黑" panose="020B0503020204020204" charset="-122"/>
                <a:cs typeface="微软雅黑" panose="020B0503020204020204" charset="-122"/>
              </a:rPr>
              <a:t>Nancy Cartwright</a:t>
            </a:r>
            <a:r>
              <a:rPr lang="zh-CN" altLang="zh-CN" sz="2400" dirty="0">
                <a:latin typeface="微软雅黑" panose="020B0503020204020204" charset="-122"/>
                <a:ea typeface="微软雅黑" panose="020B0503020204020204" charset="-122"/>
                <a:cs typeface="微软雅黑" panose="020B0503020204020204" charset="-122"/>
              </a:rPr>
              <a:t>）所强调的，通过律则机器（</a:t>
            </a:r>
            <a:r>
              <a:rPr lang="en-US" altLang="zh-CN" sz="2400" dirty="0" err="1">
                <a:latin typeface="微软雅黑" panose="020B0503020204020204" charset="-122"/>
                <a:ea typeface="微软雅黑" panose="020B0503020204020204" charset="-122"/>
                <a:cs typeface="微软雅黑" panose="020B0503020204020204" charset="-122"/>
              </a:rPr>
              <a:t>nomological</a:t>
            </a:r>
            <a:r>
              <a:rPr lang="en-US" altLang="zh-CN" sz="2400" dirty="0">
                <a:latin typeface="微软雅黑" panose="020B0503020204020204" charset="-122"/>
                <a:ea typeface="微软雅黑" panose="020B0503020204020204" charset="-122"/>
                <a:cs typeface="微软雅黑" panose="020B0503020204020204" charset="-122"/>
              </a:rPr>
              <a:t> machine</a:t>
            </a:r>
            <a:r>
              <a:rPr lang="zh-CN" altLang="zh-CN" sz="2400" dirty="0">
                <a:latin typeface="微软雅黑" panose="020B0503020204020204" charset="-122"/>
                <a:ea typeface="微软雅黑" panose="020B0503020204020204" charset="-122"/>
                <a:cs typeface="微软雅黑" panose="020B0503020204020204" charset="-122"/>
              </a:rPr>
              <a:t>）构造的知识只在实验室范围适用</a:t>
            </a:r>
            <a:r>
              <a:rPr lang="en-US" altLang="zh-CN" sz="2400" baseline="30000" dirty="0">
                <a:latin typeface="微软雅黑" panose="020B0503020204020204" charset="-122"/>
                <a:ea typeface="微软雅黑" panose="020B0503020204020204" charset="-122"/>
                <a:cs typeface="微软雅黑" panose="020B0503020204020204" charset="-122"/>
              </a:rPr>
              <a:t>[</a:t>
            </a:r>
            <a:r>
              <a:rPr lang="en-US" altLang="zh-CN" sz="2400" baseline="30000" dirty="0" smtClean="0">
                <a:latin typeface="微软雅黑" panose="020B0503020204020204" charset="-122"/>
                <a:ea typeface="微软雅黑" panose="020B0503020204020204" charset="-122"/>
                <a:cs typeface="微软雅黑" panose="020B0503020204020204" charset="-122"/>
              </a:rPr>
              <a:t>9]84</a:t>
            </a:r>
            <a:r>
              <a:rPr lang="zh-CN" altLang="zh-CN" sz="2400" dirty="0" smtClean="0">
                <a:latin typeface="微软雅黑" panose="020B0503020204020204" charset="-122"/>
                <a:ea typeface="微软雅黑" panose="020B0503020204020204" charset="-122"/>
                <a:cs typeface="微软雅黑" panose="020B0503020204020204" charset="-122"/>
              </a:rPr>
              <a:t>。 </a:t>
            </a:r>
            <a:endParaRPr lang="en-US" altLang="zh-CN" sz="2400" dirty="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dirty="0" smtClean="0">
                <a:latin typeface="微软雅黑" panose="020B0503020204020204" charset="-122"/>
                <a:ea typeface="微软雅黑" panose="020B0503020204020204" charset="-122"/>
                <a:cs typeface="微软雅黑" panose="020B0503020204020204" charset="-122"/>
              </a:rPr>
              <a:t>[</a:t>
            </a:r>
            <a:r>
              <a:rPr lang="zh-CN" altLang="zh-CN" dirty="0">
                <a:latin typeface="微软雅黑" panose="020B0503020204020204" charset="-122"/>
                <a:ea typeface="微软雅黑" panose="020B0503020204020204" charset="-122"/>
                <a:cs typeface="微软雅黑" panose="020B0503020204020204" charset="-122"/>
              </a:rPr>
              <a:t>英</a:t>
            </a:r>
            <a:r>
              <a:rPr lang="en-US" altLang="zh-CN" dirty="0">
                <a:latin typeface="微软雅黑" panose="020B0503020204020204" charset="-122"/>
                <a:ea typeface="微软雅黑" panose="020B0503020204020204" charset="-122"/>
                <a:cs typeface="微软雅黑" panose="020B0503020204020204" charset="-122"/>
              </a:rPr>
              <a:t>]</a:t>
            </a:r>
            <a:r>
              <a:rPr lang="zh-CN" altLang="zh-CN" dirty="0">
                <a:latin typeface="微软雅黑" panose="020B0503020204020204" charset="-122"/>
                <a:ea typeface="微软雅黑" panose="020B0503020204020204" charset="-122"/>
                <a:cs typeface="微软雅黑" panose="020B0503020204020204" charset="-122"/>
              </a:rPr>
              <a:t>南希·卡特赖特著</a:t>
            </a:r>
            <a:r>
              <a:rPr lang="en-US" altLang="zh-CN" dirty="0">
                <a:latin typeface="微软雅黑" panose="020B0503020204020204" charset="-122"/>
                <a:ea typeface="微软雅黑" panose="020B0503020204020204" charset="-122"/>
                <a:cs typeface="微软雅黑" panose="020B0503020204020204" charset="-122"/>
              </a:rPr>
              <a:t>. </a:t>
            </a:r>
            <a:r>
              <a:rPr lang="zh-CN" altLang="zh-CN" dirty="0">
                <a:latin typeface="微软雅黑" panose="020B0503020204020204" charset="-122"/>
                <a:ea typeface="微软雅黑" panose="020B0503020204020204" charset="-122"/>
                <a:cs typeface="微软雅黑" panose="020B0503020204020204" charset="-122"/>
              </a:rPr>
              <a:t>斑杂的世界—科学边界的研究</a:t>
            </a:r>
            <a:r>
              <a:rPr lang="en-US" altLang="zh-CN" dirty="0">
                <a:latin typeface="微软雅黑" panose="020B0503020204020204" charset="-122"/>
                <a:ea typeface="微软雅黑" panose="020B0503020204020204" charset="-122"/>
                <a:cs typeface="微软雅黑" panose="020B0503020204020204" charset="-122"/>
              </a:rPr>
              <a:t>[M]. </a:t>
            </a:r>
            <a:r>
              <a:rPr lang="zh-CN" altLang="zh-CN" dirty="0">
                <a:latin typeface="微软雅黑" panose="020B0503020204020204" charset="-122"/>
                <a:ea typeface="微软雅黑" panose="020B0503020204020204" charset="-122"/>
                <a:cs typeface="微软雅黑" panose="020B0503020204020204" charset="-122"/>
              </a:rPr>
              <a:t>王巍 王娜译</a:t>
            </a:r>
            <a:r>
              <a:rPr lang="en-US" altLang="zh-CN" dirty="0">
                <a:latin typeface="微软雅黑" panose="020B0503020204020204" charset="-122"/>
                <a:ea typeface="微软雅黑" panose="020B0503020204020204" charset="-122"/>
                <a:cs typeface="微软雅黑" panose="020B0503020204020204" charset="-122"/>
              </a:rPr>
              <a:t>. </a:t>
            </a:r>
            <a:r>
              <a:rPr lang="zh-CN" altLang="zh-CN" dirty="0">
                <a:latin typeface="微软雅黑" panose="020B0503020204020204" charset="-122"/>
                <a:ea typeface="微软雅黑" panose="020B0503020204020204" charset="-122"/>
                <a:cs typeface="微软雅黑" panose="020B0503020204020204" charset="-122"/>
              </a:rPr>
              <a:t>上海：上海科技教育出版社，</a:t>
            </a:r>
            <a:r>
              <a:rPr lang="en-US" altLang="zh-CN" dirty="0">
                <a:latin typeface="微软雅黑" panose="020B0503020204020204" charset="-122"/>
                <a:ea typeface="微软雅黑" panose="020B0503020204020204" charset="-122"/>
                <a:cs typeface="微软雅黑" panose="020B0503020204020204" charset="-122"/>
              </a:rPr>
              <a:t>2006.4</a:t>
            </a:r>
            <a:endParaRPr lang="zh-CN" altLang="zh-CN"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97058" y="365632"/>
            <a:ext cx="9524624" cy="58477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可重复性的标准失效问题</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0541373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clouds-2354580_960_720_副本"/>
          <p:cNvPicPr>
            <a:picLocks noChangeAspect="1"/>
          </p:cNvPicPr>
          <p:nvPr/>
        </p:nvPicPr>
        <p:blipFill>
          <a:blip r:embed="rId2"/>
          <a:srcRect/>
          <a:stretch>
            <a:fillRect/>
          </a:stretch>
        </p:blipFill>
        <p:spPr>
          <a:xfrm>
            <a:off x="-27305" y="-101600"/>
            <a:ext cx="12266930" cy="7002780"/>
          </a:xfrm>
          <a:prstGeom prst="rect">
            <a:avLst/>
          </a:prstGeom>
        </p:spPr>
      </p:pic>
      <p:sp>
        <p:nvSpPr>
          <p:cNvPr id="27" name="任意多边形 26"/>
          <p:cNvSpPr/>
          <p:nvPr/>
        </p:nvSpPr>
        <p:spPr>
          <a:xfrm>
            <a:off x="-27305" y="-101600"/>
            <a:ext cx="12266930" cy="6971030"/>
          </a:xfrm>
          <a:custGeom>
            <a:avLst/>
            <a:gdLst>
              <a:gd name="connisteX0" fmla="*/ 0 w 12266930"/>
              <a:gd name="connsiteY0" fmla="*/ 1065530 h 6971030"/>
              <a:gd name="connisteX1" fmla="*/ 2094230 w 12266930"/>
              <a:gd name="connsiteY1" fmla="*/ 19050 h 6971030"/>
              <a:gd name="connisteX2" fmla="*/ 10323830 w 12266930"/>
              <a:gd name="connsiteY2" fmla="*/ 0 h 6971030"/>
              <a:gd name="connisteX3" fmla="*/ 12247880 w 12266930"/>
              <a:gd name="connsiteY3" fmla="*/ 970280 h 6971030"/>
              <a:gd name="connisteX4" fmla="*/ 12266930 w 12266930"/>
              <a:gd name="connsiteY4" fmla="*/ 5999480 h 6971030"/>
              <a:gd name="connisteX5" fmla="*/ 10380980 w 12266930"/>
              <a:gd name="connsiteY5" fmla="*/ 6971030 h 6971030"/>
              <a:gd name="connisteX6" fmla="*/ 1846580 w 12266930"/>
              <a:gd name="connsiteY6" fmla="*/ 6971030 h 6971030"/>
              <a:gd name="connisteX7" fmla="*/ 0 w 12266930"/>
              <a:gd name="connsiteY7" fmla="*/ 5999480 h 6971030"/>
              <a:gd name="connisteX8" fmla="*/ 0 w 12266930"/>
              <a:gd name="connsiteY8" fmla="*/ 1065530 h 69710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2266930" h="6971030">
                <a:moveTo>
                  <a:pt x="0" y="1065530"/>
                </a:moveTo>
                <a:lnTo>
                  <a:pt x="2094230" y="19050"/>
                </a:lnTo>
                <a:lnTo>
                  <a:pt x="10323830" y="0"/>
                </a:lnTo>
                <a:lnTo>
                  <a:pt x="12247880" y="970280"/>
                </a:lnTo>
                <a:lnTo>
                  <a:pt x="12266930" y="5999480"/>
                </a:lnTo>
                <a:lnTo>
                  <a:pt x="10380980" y="6971030"/>
                </a:lnTo>
                <a:lnTo>
                  <a:pt x="1846580" y="6971030"/>
                </a:lnTo>
                <a:lnTo>
                  <a:pt x="0" y="5999480"/>
                </a:lnTo>
                <a:lnTo>
                  <a:pt x="0" y="1065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pic>
        <p:nvPicPr>
          <p:cNvPr id="3" name="图片 2" descr="clouds-2354580_960_720_副本"/>
          <p:cNvPicPr>
            <a:picLocks noChangeAspect="1"/>
          </p:cNvPicPr>
          <p:nvPr/>
        </p:nvPicPr>
        <p:blipFill>
          <a:blip r:embed="rId3"/>
          <a:srcRect/>
          <a:stretch>
            <a:fillRect/>
          </a:stretch>
        </p:blipFill>
        <p:spPr>
          <a:xfrm rot="5400000">
            <a:off x="1548130" y="2470785"/>
            <a:ext cx="2205355" cy="1915160"/>
          </a:xfrm>
          <a:prstGeom prst="hexagon">
            <a:avLst/>
          </a:prstGeom>
        </p:spPr>
      </p:pic>
      <p:sp>
        <p:nvSpPr>
          <p:cNvPr id="4" name="六边形 3"/>
          <p:cNvSpPr/>
          <p:nvPr/>
        </p:nvSpPr>
        <p:spPr>
          <a:xfrm>
            <a:off x="1844675" y="2740660"/>
            <a:ext cx="1609090" cy="1385570"/>
          </a:xfrm>
          <a:prstGeom prst="hexagon">
            <a:avLst/>
          </a:prstGeom>
          <a:gradFill>
            <a:gsLst>
              <a:gs pos="0">
                <a:srgbClr val="7CD9F1">
                  <a:alpha val="0"/>
                </a:srgbClr>
              </a:gs>
              <a:gs pos="94000">
                <a:srgbClr val="6EA8D9">
                  <a:alpha val="10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t>3</a:t>
            </a:r>
            <a:endParaRPr lang="zh-CN" altLang="en-US" sz="4000" dirty="0"/>
          </a:p>
        </p:txBody>
      </p:sp>
      <p:sp>
        <p:nvSpPr>
          <p:cNvPr id="5" name="六边形 4"/>
          <p:cNvSpPr/>
          <p:nvPr/>
        </p:nvSpPr>
        <p:spPr>
          <a:xfrm rot="5400000">
            <a:off x="1674495" y="2608580"/>
            <a:ext cx="1948815" cy="164973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183380" y="2916554"/>
            <a:ext cx="4683034" cy="108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可复原性标准</a:t>
            </a:r>
            <a:endParaRPr lang="en-US" altLang="zh-CN" sz="32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8" name="直接连接符 27"/>
          <p:cNvCxnSpPr/>
          <p:nvPr/>
        </p:nvCxnSpPr>
        <p:spPr>
          <a:xfrm>
            <a:off x="11840210" y="669290"/>
            <a:ext cx="0" cy="542925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44625" y="1154430"/>
            <a:ext cx="9792335" cy="5909310"/>
          </a:xfrm>
          <a:prstGeom prst="rect">
            <a:avLst/>
          </a:prstGeom>
          <a:noFill/>
          <a:ln w="9525">
            <a:noFill/>
          </a:ln>
        </p:spPr>
        <p:txBody>
          <a:bodyPr wrap="square">
            <a:spAutoFit/>
          </a:bodyPr>
          <a:lstStyle/>
          <a:p>
            <a:pPr>
              <a:lnSpc>
                <a:spcPct val="150000"/>
              </a:lnSpc>
            </a:pPr>
            <a:r>
              <a:rPr sz="2400" b="0" dirty="0">
                <a:latin typeface="微软雅黑" panose="020B0503020204020204" charset="-122"/>
                <a:ea typeface="微软雅黑" panose="020B0503020204020204" charset="-122"/>
                <a:cs typeface="微软雅黑" panose="020B0503020204020204" charset="-122"/>
              </a:rPr>
              <a:t>（1）</a:t>
            </a:r>
            <a:r>
              <a:rPr sz="2400" b="0" dirty="0" smtClean="0">
                <a:latin typeface="微软雅黑" panose="020B0503020204020204" charset="-122"/>
                <a:ea typeface="微软雅黑" panose="020B0503020204020204" charset="-122"/>
                <a:cs typeface="微软雅黑" panose="020B0503020204020204" charset="-122"/>
              </a:rPr>
              <a:t>以研究主题代替研究假设</a:t>
            </a:r>
            <a:r>
              <a:rPr lang="zh-CN" altLang="en-US" sz="2400" dirty="0" smtClean="0">
                <a:latin typeface="微软雅黑" panose="020B0503020204020204" charset="-122"/>
                <a:ea typeface="微软雅黑" panose="020B0503020204020204" charset="-122"/>
                <a:cs typeface="微软雅黑" panose="020B0503020204020204" charset="-122"/>
              </a:rPr>
              <a:t>，</a:t>
            </a:r>
            <a:r>
              <a:rPr lang="zh-CN" altLang="zh-CN" sz="2400" dirty="0" smtClean="0">
                <a:latin typeface="微软雅黑" panose="020B0503020204020204" charset="-122"/>
                <a:ea typeface="微软雅黑" panose="020B0503020204020204" charset="-122"/>
                <a:cs typeface="微软雅黑" panose="020B0503020204020204" charset="-122"/>
              </a:rPr>
              <a:t>研究</a:t>
            </a:r>
            <a:r>
              <a:rPr lang="zh-CN" altLang="zh-CN" sz="2400" dirty="0">
                <a:latin typeface="微软雅黑" panose="020B0503020204020204" charset="-122"/>
                <a:ea typeface="微软雅黑" panose="020B0503020204020204" charset="-122"/>
                <a:cs typeface="微软雅黑" panose="020B0503020204020204" charset="-122"/>
              </a:rPr>
              <a:t>主题需要</a:t>
            </a:r>
            <a:r>
              <a:rPr lang="zh-CN" altLang="zh-CN" sz="2400" dirty="0" smtClean="0">
                <a:latin typeface="微软雅黑" panose="020B0503020204020204" charset="-122"/>
                <a:ea typeface="微软雅黑" panose="020B0503020204020204" charset="-122"/>
                <a:cs typeface="微软雅黑" panose="020B0503020204020204" charset="-122"/>
              </a:rPr>
              <a:t>被</a:t>
            </a:r>
            <a:r>
              <a:rPr lang="zh-CN" altLang="en-US" sz="2400" dirty="0" smtClean="0">
                <a:latin typeface="微软雅黑" panose="020B0503020204020204" charset="-122"/>
                <a:ea typeface="微软雅黑" panose="020B0503020204020204" charset="-122"/>
                <a:cs typeface="微软雅黑" panose="020B0503020204020204" charset="-122"/>
              </a:rPr>
              <a:t>预先</a:t>
            </a:r>
            <a:r>
              <a:rPr lang="zh-CN" altLang="zh-CN" sz="2400" dirty="0" smtClean="0">
                <a:latin typeface="微软雅黑" panose="020B0503020204020204" charset="-122"/>
                <a:ea typeface="微软雅黑" panose="020B0503020204020204" charset="-122"/>
                <a:cs typeface="微软雅黑" panose="020B0503020204020204" charset="-122"/>
              </a:rPr>
              <a:t>声明，研究</a:t>
            </a:r>
            <a:r>
              <a:rPr lang="zh-CN" altLang="zh-CN" sz="2400" dirty="0">
                <a:latin typeface="微软雅黑" panose="020B0503020204020204" charset="-122"/>
                <a:ea typeface="微软雅黑" panose="020B0503020204020204" charset="-122"/>
                <a:cs typeface="微软雅黑" panose="020B0503020204020204" charset="-122"/>
              </a:rPr>
              <a:t>主题与推定的</a:t>
            </a:r>
            <a:r>
              <a:rPr lang="en-US" altLang="zh-CN" sz="2400" dirty="0">
                <a:latin typeface="微软雅黑" panose="020B0503020204020204" charset="-122"/>
                <a:ea typeface="微软雅黑" panose="020B0503020204020204" charset="-122"/>
                <a:cs typeface="微软雅黑" panose="020B0503020204020204" charset="-122"/>
              </a:rPr>
              <a:t>F</a:t>
            </a:r>
            <a:r>
              <a:rPr lang="zh-CN" altLang="zh-CN" sz="2400" dirty="0">
                <a:latin typeface="微软雅黑" panose="020B0503020204020204" charset="-122"/>
                <a:ea typeface="微软雅黑" panose="020B0503020204020204" charset="-122"/>
                <a:cs typeface="微软雅黑" panose="020B0503020204020204" charset="-122"/>
              </a:rPr>
              <a:t>和</a:t>
            </a:r>
            <a:r>
              <a:rPr lang="en-US" altLang="zh-CN" sz="2400" dirty="0">
                <a:latin typeface="微软雅黑" panose="020B0503020204020204" charset="-122"/>
                <a:ea typeface="微软雅黑" panose="020B0503020204020204" charset="-122"/>
                <a:cs typeface="微软雅黑" panose="020B0503020204020204" charset="-122"/>
              </a:rPr>
              <a:t>M</a:t>
            </a:r>
            <a:r>
              <a:rPr lang="zh-CN" altLang="zh-CN" sz="2400" dirty="0">
                <a:latin typeface="微软雅黑" panose="020B0503020204020204" charset="-122"/>
                <a:ea typeface="微软雅黑" panose="020B0503020204020204" charset="-122"/>
                <a:cs typeface="微软雅黑" panose="020B0503020204020204" charset="-122"/>
              </a:rPr>
              <a:t>的联系需要明确</a:t>
            </a:r>
            <a:r>
              <a:rPr lang="zh-CN" altLang="zh-CN" sz="2400" dirty="0" smtClean="0">
                <a:latin typeface="微软雅黑" panose="020B0503020204020204" charset="-122"/>
                <a:ea typeface="微软雅黑" panose="020B0503020204020204" charset="-122"/>
                <a:cs typeface="微软雅黑" panose="020B0503020204020204" charset="-122"/>
              </a:rPr>
              <a:t>讨论</a:t>
            </a:r>
            <a:r>
              <a:rPr lang="zh-CN" altLang="en-US" sz="2400" dirty="0" smtClean="0">
                <a:latin typeface="微软雅黑" panose="020B0503020204020204" charset="-122"/>
                <a:ea typeface="微软雅黑" panose="020B0503020204020204" charset="-122"/>
                <a:cs typeface="微软雅黑" panose="020B0503020204020204" charset="-122"/>
              </a:rPr>
              <a:t>；</a:t>
            </a:r>
            <a:endParaRPr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2400" b="0" dirty="0">
                <a:latin typeface="微软雅黑" panose="020B0503020204020204" charset="-122"/>
                <a:ea typeface="微软雅黑" panose="020B0503020204020204" charset="-122"/>
                <a:cs typeface="微软雅黑" panose="020B0503020204020204" charset="-122"/>
              </a:rPr>
              <a:t>（2</a:t>
            </a:r>
            <a:r>
              <a:rPr sz="2400" b="0" dirty="0" smtClean="0">
                <a:latin typeface="微软雅黑" panose="020B0503020204020204" charset="-122"/>
                <a:ea typeface="微软雅黑" panose="020B0503020204020204" charset="-122"/>
                <a:cs typeface="微软雅黑" panose="020B0503020204020204" charset="-122"/>
              </a:rPr>
              <a:t>）</a:t>
            </a:r>
            <a:r>
              <a:rPr lang="zh-CN" altLang="zh-CN" sz="2400" dirty="0" smtClean="0">
                <a:latin typeface="微软雅黑" panose="020B0503020204020204" charset="-122"/>
                <a:ea typeface="微软雅黑" panose="020B0503020204020204" charset="-122"/>
                <a:cs typeface="微软雅黑" panose="020B0503020204020204" charset="-122"/>
              </a:rPr>
              <a:t>由于</a:t>
            </a:r>
            <a:r>
              <a:rPr lang="zh-CN" altLang="zh-CN" sz="2400" dirty="0">
                <a:latin typeface="微软雅黑" panose="020B0503020204020204" charset="-122"/>
                <a:ea typeface="微软雅黑" panose="020B0503020204020204" charset="-122"/>
                <a:cs typeface="微软雅黑" panose="020B0503020204020204" charset="-122"/>
              </a:rPr>
              <a:t>构成研究情景的事件流和思想流将随着时间而持续演化，这意味着研究者关于方法论及思想框架的判断，在与应用领域的互动中产生</a:t>
            </a:r>
            <a:r>
              <a:rPr lang="zh-CN" altLang="zh-CN" sz="2400" dirty="0" smtClean="0">
                <a:latin typeface="微软雅黑" panose="020B0503020204020204" charset="-122"/>
                <a:ea typeface="微软雅黑" panose="020B0503020204020204" charset="-122"/>
                <a:cs typeface="微软雅黑" panose="020B0503020204020204" charset="-122"/>
              </a:rPr>
              <a:t>学习</a:t>
            </a:r>
            <a:r>
              <a:rPr lang="zh-CN" altLang="en-US" sz="2400" dirty="0" smtClean="0">
                <a:latin typeface="微软雅黑" panose="020B0503020204020204" charset="-122"/>
                <a:ea typeface="微软雅黑" panose="020B0503020204020204" charset="-122"/>
                <a:cs typeface="微软雅黑" panose="020B0503020204020204" charset="-122"/>
              </a:rPr>
              <a:t>；</a:t>
            </a:r>
            <a:endParaRPr sz="2400" dirty="0">
              <a:latin typeface="微软雅黑" panose="020B0503020204020204" charset="-122"/>
              <a:ea typeface="微软雅黑" panose="020B0503020204020204" charset="-122"/>
              <a:cs typeface="微软雅黑" panose="020B0503020204020204" charset="-122"/>
            </a:endParaRPr>
          </a:p>
          <a:p>
            <a:pPr>
              <a:lnSpc>
                <a:spcPct val="150000"/>
              </a:lnSpc>
            </a:pPr>
            <a:r>
              <a:rPr sz="2400" b="0" dirty="0">
                <a:latin typeface="微软雅黑" panose="020B0503020204020204" charset="-122"/>
                <a:ea typeface="微软雅黑" panose="020B0503020204020204" charset="-122"/>
                <a:cs typeface="微软雅黑" panose="020B0503020204020204" charset="-122"/>
              </a:rPr>
              <a:t>（3）</a:t>
            </a:r>
            <a:r>
              <a:rPr sz="2400" b="0" dirty="0" smtClean="0">
                <a:latin typeface="微软雅黑" panose="020B0503020204020204" charset="-122"/>
                <a:ea typeface="微软雅黑" panose="020B0503020204020204" charset="-122"/>
                <a:cs typeface="微软雅黑" panose="020B0503020204020204" charset="-122"/>
              </a:rPr>
              <a:t>建立双重角色</a:t>
            </a:r>
            <a:r>
              <a:rPr lang="zh-CN" altLang="en-US" sz="2400" dirty="0">
                <a:latin typeface="微软雅黑" panose="020B0503020204020204" charset="-122"/>
                <a:ea typeface="微软雅黑" panose="020B0503020204020204" charset="-122"/>
                <a:cs typeface="微软雅黑" panose="020B0503020204020204" charset="-122"/>
              </a:rPr>
              <a:t>，</a:t>
            </a:r>
            <a:r>
              <a:rPr lang="zh-CN" altLang="zh-CN" sz="2400" dirty="0">
                <a:latin typeface="微软雅黑" panose="020B0503020204020204" charset="-122"/>
                <a:ea typeface="微软雅黑" panose="020B0503020204020204" charset="-122"/>
                <a:cs typeface="微软雅黑" panose="020B0503020204020204" charset="-122"/>
              </a:rPr>
              <a:t>我们需要承认在变化情景中研究者角色和参与者角色的潜在</a:t>
            </a:r>
            <a:r>
              <a:rPr lang="zh-CN" altLang="zh-CN" sz="2400" dirty="0" smtClean="0">
                <a:latin typeface="微软雅黑" panose="020B0503020204020204" charset="-122"/>
                <a:ea typeface="微软雅黑" panose="020B0503020204020204" charset="-122"/>
                <a:cs typeface="微软雅黑" panose="020B0503020204020204" charset="-122"/>
              </a:rPr>
              <a:t>融合</a:t>
            </a:r>
            <a:r>
              <a:rPr lang="zh-CN" altLang="en-US" sz="2400" dirty="0" smtClean="0">
                <a:latin typeface="微软雅黑" panose="020B0503020204020204" charset="-122"/>
                <a:ea typeface="微软雅黑" panose="020B0503020204020204" charset="-122"/>
                <a:cs typeface="微软雅黑" panose="020B0503020204020204" charset="-122"/>
              </a:rPr>
              <a:t>；</a:t>
            </a:r>
            <a:endParaRPr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2400" b="0" dirty="0">
                <a:latin typeface="微软雅黑" panose="020B0503020204020204" charset="-122"/>
                <a:ea typeface="微软雅黑" panose="020B0503020204020204" charset="-122"/>
                <a:cs typeface="微软雅黑" panose="020B0503020204020204" charset="-122"/>
              </a:rPr>
              <a:t>（4</a:t>
            </a:r>
            <a:r>
              <a:rPr sz="2400" b="0" dirty="0" smtClean="0">
                <a:latin typeface="微软雅黑" panose="020B0503020204020204" charset="-122"/>
                <a:ea typeface="微软雅黑" panose="020B0503020204020204" charset="-122"/>
                <a:cs typeface="微软雅黑" panose="020B0503020204020204" charset="-122"/>
              </a:rPr>
              <a:t>）</a:t>
            </a:r>
            <a:r>
              <a:rPr lang="zh-CN" altLang="zh-CN" sz="2400" dirty="0" smtClean="0">
                <a:latin typeface="微软雅黑" panose="020B0503020204020204" charset="-122"/>
                <a:ea typeface="微软雅黑" panose="020B0503020204020204" charset="-122"/>
                <a:cs typeface="微软雅黑" panose="020B0503020204020204" charset="-122"/>
              </a:rPr>
              <a:t>构建概念</a:t>
            </a:r>
            <a:r>
              <a:rPr lang="zh-CN" altLang="en-US" sz="2400" dirty="0" smtClean="0">
                <a:latin typeface="微软雅黑" panose="020B0503020204020204" charset="-122"/>
                <a:ea typeface="微软雅黑" panose="020B0503020204020204" charset="-122"/>
                <a:cs typeface="微软雅黑" panose="020B0503020204020204" charset="-122"/>
              </a:rPr>
              <a:t>模型</a:t>
            </a:r>
            <a:r>
              <a:rPr lang="zh-CN" altLang="zh-CN" sz="2400" dirty="0" smtClean="0">
                <a:latin typeface="微软雅黑" panose="020B0503020204020204" charset="-122"/>
                <a:ea typeface="微软雅黑" panose="020B0503020204020204" charset="-122"/>
                <a:cs typeface="微软雅黑" panose="020B0503020204020204" charset="-122"/>
              </a:rPr>
              <a:t>，</a:t>
            </a:r>
            <a:r>
              <a:rPr lang="zh-CN" altLang="zh-CN" sz="2400" dirty="0">
                <a:latin typeface="微软雅黑" panose="020B0503020204020204" charset="-122"/>
                <a:ea typeface="微软雅黑" panose="020B0503020204020204" charset="-122"/>
                <a:cs typeface="微软雅黑" panose="020B0503020204020204" charset="-122"/>
              </a:rPr>
              <a:t>而其他人将需要复原研究内容并评价研究者的判断 </a:t>
            </a:r>
            <a:r>
              <a:rPr lang="zh-CN" altLang="en-US" sz="2400" dirty="0" smtClean="0">
                <a:latin typeface="微软雅黑" panose="020B0503020204020204" charset="-122"/>
                <a:ea typeface="微软雅黑" panose="020B0503020204020204" charset="-122"/>
                <a:cs typeface="微软雅黑" panose="020B0503020204020204" charset="-122"/>
              </a:rPr>
              <a:t>。</a:t>
            </a:r>
            <a:endParaRPr lang="en-US" sz="2400" dirty="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err="1">
                <a:latin typeface="微软雅黑" panose="020B0503020204020204" charset="-122"/>
                <a:ea typeface="微软雅黑" panose="020B0503020204020204" charset="-122"/>
                <a:cs typeface="微软雅黑" panose="020B0503020204020204" charset="-122"/>
              </a:rPr>
              <a:t>Checkland</a:t>
            </a:r>
            <a:r>
              <a:rPr lang="en-US" altLang="zh-CN" sz="1600" dirty="0">
                <a:latin typeface="微软雅黑" panose="020B0503020204020204" charset="-122"/>
                <a:ea typeface="微软雅黑" panose="020B0503020204020204" charset="-122"/>
                <a:cs typeface="微软雅黑" panose="020B0503020204020204" charset="-122"/>
              </a:rPr>
              <a:t>, P. and Sue </a:t>
            </a:r>
            <a:r>
              <a:rPr lang="en-US" altLang="zh-CN" sz="1600" dirty="0" err="1">
                <a:latin typeface="微软雅黑" panose="020B0503020204020204" charset="-122"/>
                <a:ea typeface="微软雅黑" panose="020B0503020204020204" charset="-122"/>
                <a:cs typeface="微软雅黑" panose="020B0503020204020204" charset="-122"/>
              </a:rPr>
              <a:t>Holwell</a:t>
            </a:r>
            <a:r>
              <a:rPr lang="en-US" altLang="zh-CN" sz="1600" dirty="0">
                <a:latin typeface="微软雅黑" panose="020B0503020204020204" charset="-122"/>
                <a:ea typeface="微软雅黑" panose="020B0503020204020204" charset="-122"/>
                <a:cs typeface="微软雅黑" panose="020B0503020204020204" charset="-122"/>
              </a:rPr>
              <a:t>. 1998. Action Research: Its Nature and Validity[J]. Systemic Practice and Action Research, Vol. 11. No. 1</a:t>
            </a:r>
            <a:endParaRPr lang="zh-CN" altLang="zh-CN" sz="16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97058" y="365632"/>
            <a:ext cx="9524624" cy="58356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切克兰德的可复原性标准</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7085330" y="-31115"/>
            <a:ext cx="2813050" cy="6920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clouds-2354580_960_720_副本"/>
          <p:cNvPicPr>
            <a:picLocks noChangeAspect="1"/>
          </p:cNvPicPr>
          <p:nvPr/>
        </p:nvPicPr>
        <p:blipFill>
          <a:blip r:embed="rId3"/>
          <a:srcRect/>
          <a:stretch>
            <a:fillRect/>
          </a:stretch>
        </p:blipFill>
        <p:spPr>
          <a:xfrm>
            <a:off x="8593455" y="1678305"/>
            <a:ext cx="3105150" cy="4450715"/>
          </a:xfrm>
          <a:prstGeom prst="rect">
            <a:avLst/>
          </a:prstGeom>
        </p:spPr>
      </p:pic>
      <p:sp>
        <p:nvSpPr>
          <p:cNvPr id="4" name="圆角矩形 3"/>
          <p:cNvSpPr/>
          <p:nvPr/>
        </p:nvSpPr>
        <p:spPr>
          <a:xfrm>
            <a:off x="1863090" y="2027555"/>
            <a:ext cx="553720" cy="265430"/>
          </a:xfrm>
          <a:prstGeom prst="roundRect">
            <a:avLst>
              <a:gd name="adj" fmla="val 45594"/>
            </a:avLst>
          </a:prstGeom>
          <a:gradFill>
            <a:gsLst>
              <a:gs pos="0">
                <a:srgbClr val="7CD9F1"/>
              </a:gs>
              <a:gs pos="100000">
                <a:srgbClr val="6EA8D9"/>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5" name="圆角矩形 4"/>
          <p:cNvSpPr/>
          <p:nvPr/>
        </p:nvSpPr>
        <p:spPr>
          <a:xfrm>
            <a:off x="1863090" y="2880360"/>
            <a:ext cx="553720" cy="265430"/>
          </a:xfrm>
          <a:prstGeom prst="roundRect">
            <a:avLst>
              <a:gd name="adj" fmla="val 45594"/>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863090" y="3733165"/>
            <a:ext cx="553720" cy="265430"/>
          </a:xfrm>
          <a:prstGeom prst="roundRect">
            <a:avLst>
              <a:gd name="adj" fmla="val 45594"/>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863090" y="4585970"/>
            <a:ext cx="553720" cy="265430"/>
          </a:xfrm>
          <a:prstGeom prst="roundRect">
            <a:avLst>
              <a:gd name="adj" fmla="val 45594"/>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863090" y="5438775"/>
            <a:ext cx="553720" cy="265430"/>
          </a:xfrm>
          <a:prstGeom prst="roundRect">
            <a:avLst>
              <a:gd name="adj" fmla="val 45594"/>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49220" y="2027555"/>
            <a:ext cx="3245394" cy="265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smtClean="0">
                <a:solidFill>
                  <a:schemeClr val="tx1"/>
                </a:solidFill>
                <a:latin typeface="微软雅黑" panose="020B0503020204020204" charset="-122"/>
                <a:ea typeface="微软雅黑" panose="020B0503020204020204" charset="-122"/>
              </a:rPr>
              <a:t>应用系统</a:t>
            </a:r>
            <a:r>
              <a:rPr lang="zh-CN" altLang="en-US" sz="2400" smtClean="0">
                <a:solidFill>
                  <a:schemeClr val="tx1"/>
                </a:solidFill>
                <a:latin typeface="微软雅黑" panose="020B0503020204020204" charset="-122"/>
                <a:ea typeface="微软雅黑" panose="020B0503020204020204" charset="-122"/>
              </a:rPr>
              <a:t>思考前沿简介</a:t>
            </a:r>
            <a:endParaRPr lang="zh-CN" altLang="en-US" sz="2400" dirty="0">
              <a:solidFill>
                <a:schemeClr val="tx1"/>
              </a:solidFill>
              <a:latin typeface="微软雅黑" panose="020B0503020204020204" charset="-122"/>
              <a:ea typeface="微软雅黑" panose="020B0503020204020204" charset="-122"/>
            </a:endParaRPr>
          </a:p>
        </p:txBody>
      </p:sp>
      <p:sp>
        <p:nvSpPr>
          <p:cNvPr id="10" name="矩形 9"/>
          <p:cNvSpPr/>
          <p:nvPr/>
        </p:nvSpPr>
        <p:spPr>
          <a:xfrm>
            <a:off x="2649220" y="2292985"/>
            <a:ext cx="4300855" cy="424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000">
              <a:solidFill>
                <a:schemeClr val="tx1">
                  <a:lumMod val="50000"/>
                  <a:lumOff val="50000"/>
                </a:schemeClr>
              </a:solidFill>
              <a:latin typeface="思源宋体 CN ExtraLight" panose="02020200000000000000" charset="-122"/>
              <a:ea typeface="思源宋体 CN ExtraLight" panose="02020200000000000000" charset="-122"/>
            </a:endParaRPr>
          </a:p>
        </p:txBody>
      </p:sp>
      <p:cxnSp>
        <p:nvCxnSpPr>
          <p:cNvPr id="11" name="直接连接符 10"/>
          <p:cNvCxnSpPr>
            <a:stCxn id="4" idx="3"/>
            <a:endCxn id="9" idx="1"/>
          </p:cNvCxnSpPr>
          <p:nvPr/>
        </p:nvCxnSpPr>
        <p:spPr>
          <a:xfrm>
            <a:off x="2416810" y="2160270"/>
            <a:ext cx="232410" cy="0"/>
          </a:xfrm>
          <a:prstGeom prst="line">
            <a:avLst/>
          </a:prstGeom>
          <a:ln>
            <a:solidFill>
              <a:srgbClr val="66BBD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649220" y="2880359"/>
            <a:ext cx="3416935" cy="33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400" dirty="0" smtClean="0">
                <a:solidFill>
                  <a:schemeClr val="tx1"/>
                </a:solidFill>
                <a:latin typeface="微软雅黑" panose="020B0503020204020204" charset="-122"/>
                <a:ea typeface="微软雅黑" panose="020B0503020204020204" charset="-122"/>
              </a:rPr>
              <a:t>SSM</a:t>
            </a:r>
            <a:r>
              <a:rPr lang="zh-CN" altLang="en-US" sz="2400" dirty="0" smtClean="0">
                <a:solidFill>
                  <a:schemeClr val="tx1"/>
                </a:solidFill>
                <a:latin typeface="微软雅黑" panose="020B0503020204020204" charset="-122"/>
                <a:ea typeface="微软雅黑" panose="020B0503020204020204" charset="-122"/>
              </a:rPr>
              <a:t>的可重复困境</a:t>
            </a:r>
            <a:endParaRPr lang="zh-CN" altLang="en-US" sz="2400" dirty="0">
              <a:solidFill>
                <a:schemeClr val="tx1"/>
              </a:solidFill>
              <a:latin typeface="微软雅黑" panose="020B0503020204020204" charset="-122"/>
              <a:ea typeface="微软雅黑" panose="020B0503020204020204" charset="-122"/>
            </a:endParaRPr>
          </a:p>
        </p:txBody>
      </p:sp>
      <p:sp>
        <p:nvSpPr>
          <p:cNvPr id="13" name="矩形 12"/>
          <p:cNvSpPr/>
          <p:nvPr/>
        </p:nvSpPr>
        <p:spPr>
          <a:xfrm>
            <a:off x="2649220" y="3145790"/>
            <a:ext cx="4300855" cy="424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000">
              <a:solidFill>
                <a:schemeClr val="tx1">
                  <a:lumMod val="50000"/>
                  <a:lumOff val="50000"/>
                </a:schemeClr>
              </a:solidFill>
              <a:latin typeface="思源宋体 CN ExtraLight" panose="02020200000000000000" charset="-122"/>
              <a:ea typeface="思源宋体 CN ExtraLight" panose="02020200000000000000" charset="-122"/>
            </a:endParaRPr>
          </a:p>
        </p:txBody>
      </p:sp>
      <p:sp>
        <p:nvSpPr>
          <p:cNvPr id="14" name="矩形 13"/>
          <p:cNvSpPr/>
          <p:nvPr/>
        </p:nvSpPr>
        <p:spPr>
          <a:xfrm>
            <a:off x="2649220" y="3733165"/>
            <a:ext cx="4583748" cy="337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smtClean="0">
                <a:solidFill>
                  <a:schemeClr val="tx1"/>
                </a:solidFill>
                <a:latin typeface="微软雅黑" panose="020B0503020204020204" charset="-122"/>
                <a:ea typeface="微软雅黑" panose="020B0503020204020204" charset="-122"/>
              </a:rPr>
              <a:t>可复原性标准</a:t>
            </a:r>
            <a:endParaRPr lang="zh-CN" altLang="en-US" sz="2400" dirty="0">
              <a:solidFill>
                <a:schemeClr val="tx1"/>
              </a:solidFill>
              <a:latin typeface="微软雅黑" panose="020B0503020204020204" charset="-122"/>
              <a:ea typeface="微软雅黑" panose="020B0503020204020204" charset="-122"/>
            </a:endParaRPr>
          </a:p>
        </p:txBody>
      </p:sp>
      <p:sp>
        <p:nvSpPr>
          <p:cNvPr id="15" name="矩形 14"/>
          <p:cNvSpPr/>
          <p:nvPr/>
        </p:nvSpPr>
        <p:spPr>
          <a:xfrm>
            <a:off x="2649220" y="3998595"/>
            <a:ext cx="4300855" cy="424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000">
              <a:solidFill>
                <a:schemeClr val="tx1">
                  <a:lumMod val="50000"/>
                  <a:lumOff val="50000"/>
                </a:schemeClr>
              </a:solidFill>
              <a:latin typeface="思源宋体 CN ExtraLight" panose="02020200000000000000" charset="-122"/>
              <a:ea typeface="思源宋体 CN ExtraLight" panose="02020200000000000000" charset="-122"/>
            </a:endParaRPr>
          </a:p>
        </p:txBody>
      </p:sp>
      <p:sp>
        <p:nvSpPr>
          <p:cNvPr id="16" name="矩形 15"/>
          <p:cNvSpPr/>
          <p:nvPr/>
        </p:nvSpPr>
        <p:spPr>
          <a:xfrm>
            <a:off x="2649220" y="4585969"/>
            <a:ext cx="3075623" cy="281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smtClean="0">
                <a:solidFill>
                  <a:schemeClr val="tx1"/>
                </a:solidFill>
                <a:latin typeface="微软雅黑" panose="020B0503020204020204" charset="-122"/>
                <a:ea typeface="微软雅黑" panose="020B0503020204020204" charset="-122"/>
              </a:rPr>
              <a:t>条件依赖</a:t>
            </a:r>
            <a:r>
              <a:rPr lang="zh-CN" altLang="en-US" sz="2400" smtClean="0">
                <a:solidFill>
                  <a:schemeClr val="tx1"/>
                </a:solidFill>
                <a:latin typeface="微软雅黑" panose="020B0503020204020204" charset="-122"/>
                <a:ea typeface="微软雅黑" panose="020B0503020204020204" charset="-122"/>
              </a:rPr>
              <a:t>的介入路径</a:t>
            </a:r>
            <a:endParaRPr lang="zh-CN" altLang="en-US" sz="2400" dirty="0">
              <a:solidFill>
                <a:schemeClr val="tx1"/>
              </a:solidFill>
              <a:latin typeface="微软雅黑" panose="020B0503020204020204" charset="-122"/>
              <a:ea typeface="微软雅黑" panose="020B0503020204020204" charset="-122"/>
            </a:endParaRPr>
          </a:p>
        </p:txBody>
      </p:sp>
      <p:sp>
        <p:nvSpPr>
          <p:cNvPr id="17" name="矩形 16"/>
          <p:cNvSpPr/>
          <p:nvPr/>
        </p:nvSpPr>
        <p:spPr>
          <a:xfrm>
            <a:off x="2649220" y="4851400"/>
            <a:ext cx="4300855" cy="424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000">
              <a:solidFill>
                <a:schemeClr val="tx1">
                  <a:lumMod val="50000"/>
                  <a:lumOff val="50000"/>
                </a:schemeClr>
              </a:solidFill>
              <a:latin typeface="思源宋体 CN ExtraLight" panose="02020200000000000000" charset="-122"/>
              <a:ea typeface="思源宋体 CN ExtraLight" panose="02020200000000000000" charset="-122"/>
            </a:endParaRPr>
          </a:p>
        </p:txBody>
      </p:sp>
      <p:sp>
        <p:nvSpPr>
          <p:cNvPr id="18" name="矩形 17"/>
          <p:cNvSpPr/>
          <p:nvPr/>
        </p:nvSpPr>
        <p:spPr>
          <a:xfrm>
            <a:off x="2649220" y="5438775"/>
            <a:ext cx="2753995" cy="265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smtClean="0">
                <a:solidFill>
                  <a:schemeClr val="tx1"/>
                </a:solidFill>
                <a:latin typeface="微软雅黑" panose="020B0503020204020204" charset="-122"/>
                <a:ea typeface="微软雅黑" panose="020B0503020204020204" charset="-122"/>
              </a:rPr>
              <a:t>小结</a:t>
            </a:r>
            <a:endParaRPr lang="zh-CN" altLang="en-US" sz="2400" dirty="0">
              <a:solidFill>
                <a:schemeClr val="tx1"/>
              </a:solidFill>
              <a:latin typeface="微软雅黑" panose="020B0503020204020204" charset="-122"/>
              <a:ea typeface="微软雅黑" panose="020B0503020204020204" charset="-122"/>
            </a:endParaRPr>
          </a:p>
        </p:txBody>
      </p:sp>
      <p:sp>
        <p:nvSpPr>
          <p:cNvPr id="19" name="矩形 18"/>
          <p:cNvSpPr/>
          <p:nvPr/>
        </p:nvSpPr>
        <p:spPr>
          <a:xfrm>
            <a:off x="2649220" y="5704205"/>
            <a:ext cx="4300855" cy="424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000">
              <a:solidFill>
                <a:schemeClr val="tx1">
                  <a:lumMod val="50000"/>
                  <a:lumOff val="50000"/>
                </a:schemeClr>
              </a:solidFill>
              <a:latin typeface="思源宋体 CN ExtraLight" panose="02020200000000000000" charset="-122"/>
              <a:ea typeface="思源宋体 CN ExtraLight" panose="02020200000000000000" charset="-122"/>
            </a:endParaRPr>
          </a:p>
        </p:txBody>
      </p:sp>
      <p:sp>
        <p:nvSpPr>
          <p:cNvPr id="20" name="矩形 19"/>
          <p:cNvSpPr/>
          <p:nvPr/>
        </p:nvSpPr>
        <p:spPr>
          <a:xfrm>
            <a:off x="654685" y="346075"/>
            <a:ext cx="2342515" cy="756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en-US" altLang="zh-CN" sz="28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CONTENTS</a:t>
            </a:r>
            <a:r>
              <a:rPr lang="zh-CN" altLang="en-US" sz="2800">
                <a:solidFill>
                  <a:schemeClr val="accent1"/>
                </a:solidFill>
                <a:effectLst>
                  <a:outerShdw blurRad="38100" dist="25400" dir="5400000" algn="ctr" rotWithShape="0">
                    <a:srgbClr val="6E747A">
                      <a:alpha val="43000"/>
                    </a:srgbClr>
                  </a:outerShdw>
                </a:effectLst>
                <a:latin typeface="思源宋体 CN Heavy" panose="02020900000000000000" charset="-122"/>
                <a:ea typeface="思源宋体 CN Heavy" panose="02020900000000000000" charset="-122"/>
              </a:rPr>
              <a:t> </a:t>
            </a:r>
          </a:p>
        </p:txBody>
      </p:sp>
      <p:sp>
        <p:nvSpPr>
          <p:cNvPr id="21" name="椭圆 20"/>
          <p:cNvSpPr/>
          <p:nvPr/>
        </p:nvSpPr>
        <p:spPr>
          <a:xfrm>
            <a:off x="1007745" y="1027430"/>
            <a:ext cx="75565" cy="755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436370" y="1027430"/>
            <a:ext cx="75565" cy="755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79120" y="1027430"/>
            <a:ext cx="75565" cy="755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0" y="2199005"/>
            <a:ext cx="2410460" cy="3417570"/>
          </a:xfrm>
          <a:custGeom>
            <a:avLst/>
            <a:gdLst>
              <a:gd name="connisteX0" fmla="*/ 0 w 2410460"/>
              <a:gd name="connsiteY0" fmla="*/ 0 h 3498215"/>
              <a:gd name="connisteX1" fmla="*/ 951865 w 2410460"/>
              <a:gd name="connsiteY1" fmla="*/ 0 h 3498215"/>
              <a:gd name="connisteX2" fmla="*/ 951865 w 2410460"/>
              <a:gd name="connsiteY2" fmla="*/ 3498215 h 3498215"/>
              <a:gd name="connisteX3" fmla="*/ 2410460 w 2410460"/>
              <a:gd name="connsiteY3" fmla="*/ 3498215 h 3498215"/>
            </a:gdLst>
            <a:ahLst/>
            <a:cxnLst>
              <a:cxn ang="0">
                <a:pos x="connisteX0" y="connsiteY0"/>
              </a:cxn>
              <a:cxn ang="0">
                <a:pos x="connisteX1" y="connsiteY1"/>
              </a:cxn>
              <a:cxn ang="0">
                <a:pos x="connisteX2" y="connsiteY2"/>
              </a:cxn>
              <a:cxn ang="0">
                <a:pos x="connisteX3" y="connsiteY3"/>
              </a:cxn>
            </a:cxnLst>
            <a:rect l="l" t="t" r="r" b="b"/>
            <a:pathLst>
              <a:path w="2410460" h="3498215">
                <a:moveTo>
                  <a:pt x="0" y="0"/>
                </a:moveTo>
                <a:lnTo>
                  <a:pt x="951865" y="0"/>
                </a:lnTo>
                <a:lnTo>
                  <a:pt x="951865" y="3498215"/>
                </a:lnTo>
                <a:lnTo>
                  <a:pt x="2410460" y="3498215"/>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5400000">
            <a:off x="6290945" y="3281680"/>
            <a:ext cx="6920230" cy="295275"/>
          </a:xfrm>
          <a:prstGeom prst="rect">
            <a:avLst/>
          </a:prstGeom>
          <a:solidFill>
            <a:schemeClr val="bg1">
              <a:lumMod val="9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思源宋体 CN Heavy" panose="02020900000000000000" charset="-122"/>
                <a:ea typeface="思源宋体 CN Heavy" panose="02020900000000000000" charset="-122"/>
              </a:rPr>
              <a:t>quis nostrud exercitation ullamco laboris nisi ut aliquip </a:t>
            </a:r>
          </a:p>
        </p:txBody>
      </p:sp>
      <p:sp>
        <p:nvSpPr>
          <p:cNvPr id="29" name="直角三角形 28"/>
          <p:cNvSpPr/>
          <p:nvPr/>
        </p:nvSpPr>
        <p:spPr>
          <a:xfrm rot="5400000">
            <a:off x="8573135" y="1678305"/>
            <a:ext cx="439420" cy="43942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30" name="直角三角形 29"/>
          <p:cNvSpPr/>
          <p:nvPr/>
        </p:nvSpPr>
        <p:spPr>
          <a:xfrm rot="16200000">
            <a:off x="11259185" y="5708650"/>
            <a:ext cx="439420" cy="439420"/>
          </a:xfrm>
          <a:prstGeom prst="rtTriangl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31" name="直角三角形 30"/>
          <p:cNvSpPr/>
          <p:nvPr/>
        </p:nvSpPr>
        <p:spPr>
          <a:xfrm rot="10800000">
            <a:off x="11259185" y="1678305"/>
            <a:ext cx="439420" cy="439420"/>
          </a:xfrm>
          <a:prstGeom prst="rtTriangl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32" name="直角三角形 31"/>
          <p:cNvSpPr/>
          <p:nvPr/>
        </p:nvSpPr>
        <p:spPr>
          <a:xfrm>
            <a:off x="8573135" y="5708650"/>
            <a:ext cx="439420" cy="43942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3" name="圆角矩形 2"/>
          <p:cNvSpPr/>
          <p:nvPr/>
        </p:nvSpPr>
        <p:spPr>
          <a:xfrm>
            <a:off x="1863090" y="2880360"/>
            <a:ext cx="553720" cy="265430"/>
          </a:xfrm>
          <a:prstGeom prst="roundRect">
            <a:avLst>
              <a:gd name="adj" fmla="val 45594"/>
            </a:avLst>
          </a:prstGeom>
          <a:gradFill>
            <a:gsLst>
              <a:gs pos="0">
                <a:srgbClr val="7CD9F1"/>
              </a:gs>
              <a:gs pos="100000">
                <a:srgbClr val="6EA8D9"/>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6" name="圆角矩形 25"/>
          <p:cNvSpPr/>
          <p:nvPr/>
        </p:nvSpPr>
        <p:spPr>
          <a:xfrm>
            <a:off x="1863090" y="3733165"/>
            <a:ext cx="553720" cy="265430"/>
          </a:xfrm>
          <a:prstGeom prst="roundRect">
            <a:avLst>
              <a:gd name="adj" fmla="val 45594"/>
            </a:avLst>
          </a:prstGeom>
          <a:gradFill>
            <a:gsLst>
              <a:gs pos="0">
                <a:srgbClr val="7CD9F1"/>
              </a:gs>
              <a:gs pos="100000">
                <a:srgbClr val="6EA8D9"/>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3" name="圆角矩形 32"/>
          <p:cNvSpPr/>
          <p:nvPr/>
        </p:nvSpPr>
        <p:spPr>
          <a:xfrm>
            <a:off x="1863090" y="4585970"/>
            <a:ext cx="553720" cy="265430"/>
          </a:xfrm>
          <a:prstGeom prst="roundRect">
            <a:avLst>
              <a:gd name="adj" fmla="val 45594"/>
            </a:avLst>
          </a:prstGeom>
          <a:gradFill>
            <a:gsLst>
              <a:gs pos="0">
                <a:srgbClr val="7CD9F1"/>
              </a:gs>
              <a:gs pos="100000">
                <a:srgbClr val="6EA8D9"/>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34" name="圆角矩形 33"/>
          <p:cNvSpPr/>
          <p:nvPr/>
        </p:nvSpPr>
        <p:spPr>
          <a:xfrm>
            <a:off x="1856740" y="5438775"/>
            <a:ext cx="553720" cy="265430"/>
          </a:xfrm>
          <a:prstGeom prst="roundRect">
            <a:avLst>
              <a:gd name="adj" fmla="val 45594"/>
            </a:avLst>
          </a:prstGeom>
          <a:gradFill>
            <a:gsLst>
              <a:gs pos="0">
                <a:srgbClr val="7CD9F1"/>
              </a:gs>
              <a:gs pos="100000">
                <a:srgbClr val="6EA8D9"/>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2" name="直接连接符 1"/>
          <p:cNvCxnSpPr/>
          <p:nvPr/>
        </p:nvCxnSpPr>
        <p:spPr>
          <a:xfrm>
            <a:off x="2438400" y="3013075"/>
            <a:ext cx="232410" cy="0"/>
          </a:xfrm>
          <a:prstGeom prst="line">
            <a:avLst/>
          </a:prstGeom>
          <a:ln>
            <a:solidFill>
              <a:srgbClr val="66BBDA"/>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410460" y="3865880"/>
            <a:ext cx="232410" cy="0"/>
          </a:xfrm>
          <a:prstGeom prst="line">
            <a:avLst/>
          </a:prstGeom>
          <a:ln>
            <a:solidFill>
              <a:srgbClr val="66BBD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438400" y="4718685"/>
            <a:ext cx="232410" cy="0"/>
          </a:xfrm>
          <a:prstGeom prst="line">
            <a:avLst/>
          </a:prstGeom>
          <a:ln>
            <a:solidFill>
              <a:srgbClr val="66BBDA"/>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410460" y="5616575"/>
            <a:ext cx="232410" cy="0"/>
          </a:xfrm>
          <a:prstGeom prst="line">
            <a:avLst/>
          </a:prstGeom>
          <a:ln>
            <a:solidFill>
              <a:srgbClr val="66BBD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a:xfrm>
            <a:off x="1734185" y="948690"/>
            <a:ext cx="9150985" cy="49911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97058" y="365632"/>
            <a:ext cx="9524624" cy="58477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关于</a:t>
            </a:r>
            <a:r>
              <a:rPr lang="en-US" altLang="zh-CN" sz="3200" b="1" dirty="0" smtClean="0">
                <a:solidFill>
                  <a:srgbClr val="0070C0"/>
                </a:solidFill>
                <a:latin typeface="微软雅黑" panose="020B0503020204020204" pitchFamily="34" charset="-122"/>
                <a:ea typeface="微软雅黑" panose="020B0503020204020204" pitchFamily="34" charset="-122"/>
              </a:rPr>
              <a:t>SSM</a:t>
            </a:r>
            <a:r>
              <a:rPr lang="zh-CN" altLang="en-US" sz="3200" b="1" dirty="0" smtClean="0">
                <a:solidFill>
                  <a:srgbClr val="0070C0"/>
                </a:solidFill>
                <a:latin typeface="微软雅黑" panose="020B0503020204020204" pitchFamily="34" charset="-122"/>
                <a:ea typeface="微软雅黑" panose="020B0503020204020204" pitchFamily="34" charset="-122"/>
              </a:rPr>
              <a:t>本体论的批判与反思（</a:t>
            </a:r>
            <a:r>
              <a:rPr lang="en-US" altLang="zh-CN" sz="3200" b="1" dirty="0" smtClean="0">
                <a:solidFill>
                  <a:srgbClr val="0070C0"/>
                </a:solidFill>
                <a:latin typeface="微软雅黑" panose="020B0503020204020204" pitchFamily="34" charset="-122"/>
                <a:ea typeface="微软雅黑" panose="020B0503020204020204" pitchFamily="34" charset="-122"/>
              </a:rPr>
              <a:t>Gilbert,2022)</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057" y="1259114"/>
            <a:ext cx="9343085" cy="2888343"/>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056" y="4276549"/>
            <a:ext cx="9343085" cy="1405793"/>
          </a:xfrm>
          <a:prstGeom prst="rect">
            <a:avLst/>
          </a:prstGeom>
        </p:spPr>
      </p:pic>
    </p:spTree>
    <p:extLst>
      <p:ext uri="{BB962C8B-B14F-4D97-AF65-F5344CB8AC3E}">
        <p14:creationId xmlns:p14="http://schemas.microsoft.com/office/powerpoint/2010/main" val="25706344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clouds-2354580_960_720_副本"/>
          <p:cNvPicPr>
            <a:picLocks noChangeAspect="1"/>
          </p:cNvPicPr>
          <p:nvPr/>
        </p:nvPicPr>
        <p:blipFill>
          <a:blip r:embed="rId2"/>
          <a:srcRect/>
          <a:stretch>
            <a:fillRect/>
          </a:stretch>
        </p:blipFill>
        <p:spPr>
          <a:xfrm>
            <a:off x="-27305" y="-101600"/>
            <a:ext cx="12266930" cy="7002780"/>
          </a:xfrm>
          <a:prstGeom prst="rect">
            <a:avLst/>
          </a:prstGeom>
        </p:spPr>
      </p:pic>
      <p:sp>
        <p:nvSpPr>
          <p:cNvPr id="27" name="任意多边形 26"/>
          <p:cNvSpPr/>
          <p:nvPr/>
        </p:nvSpPr>
        <p:spPr>
          <a:xfrm>
            <a:off x="-27305" y="-101600"/>
            <a:ext cx="12266930" cy="6971030"/>
          </a:xfrm>
          <a:custGeom>
            <a:avLst/>
            <a:gdLst>
              <a:gd name="connisteX0" fmla="*/ 0 w 12266930"/>
              <a:gd name="connsiteY0" fmla="*/ 1065530 h 6971030"/>
              <a:gd name="connisteX1" fmla="*/ 2094230 w 12266930"/>
              <a:gd name="connsiteY1" fmla="*/ 19050 h 6971030"/>
              <a:gd name="connisteX2" fmla="*/ 10323830 w 12266930"/>
              <a:gd name="connsiteY2" fmla="*/ 0 h 6971030"/>
              <a:gd name="connisteX3" fmla="*/ 12247880 w 12266930"/>
              <a:gd name="connsiteY3" fmla="*/ 970280 h 6971030"/>
              <a:gd name="connisteX4" fmla="*/ 12266930 w 12266930"/>
              <a:gd name="connsiteY4" fmla="*/ 5999480 h 6971030"/>
              <a:gd name="connisteX5" fmla="*/ 10380980 w 12266930"/>
              <a:gd name="connsiteY5" fmla="*/ 6971030 h 6971030"/>
              <a:gd name="connisteX6" fmla="*/ 1846580 w 12266930"/>
              <a:gd name="connsiteY6" fmla="*/ 6971030 h 6971030"/>
              <a:gd name="connisteX7" fmla="*/ 0 w 12266930"/>
              <a:gd name="connsiteY7" fmla="*/ 5999480 h 6971030"/>
              <a:gd name="connisteX8" fmla="*/ 0 w 12266930"/>
              <a:gd name="connsiteY8" fmla="*/ 1065530 h 69710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2266930" h="6971030">
                <a:moveTo>
                  <a:pt x="0" y="1065530"/>
                </a:moveTo>
                <a:lnTo>
                  <a:pt x="2094230" y="19050"/>
                </a:lnTo>
                <a:lnTo>
                  <a:pt x="10323830" y="0"/>
                </a:lnTo>
                <a:lnTo>
                  <a:pt x="12247880" y="970280"/>
                </a:lnTo>
                <a:lnTo>
                  <a:pt x="12266930" y="5999480"/>
                </a:lnTo>
                <a:lnTo>
                  <a:pt x="10380980" y="6971030"/>
                </a:lnTo>
                <a:lnTo>
                  <a:pt x="1846580" y="6971030"/>
                </a:lnTo>
                <a:lnTo>
                  <a:pt x="0" y="5999480"/>
                </a:lnTo>
                <a:lnTo>
                  <a:pt x="0" y="1065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pic>
        <p:nvPicPr>
          <p:cNvPr id="3" name="图片 2" descr="clouds-2354580_960_720_副本"/>
          <p:cNvPicPr>
            <a:picLocks noChangeAspect="1"/>
          </p:cNvPicPr>
          <p:nvPr/>
        </p:nvPicPr>
        <p:blipFill>
          <a:blip r:embed="rId3"/>
          <a:srcRect/>
          <a:stretch>
            <a:fillRect/>
          </a:stretch>
        </p:blipFill>
        <p:spPr>
          <a:xfrm rot="5400000">
            <a:off x="1548130" y="2470785"/>
            <a:ext cx="2205355" cy="1915160"/>
          </a:xfrm>
          <a:prstGeom prst="hexagon">
            <a:avLst/>
          </a:prstGeom>
        </p:spPr>
      </p:pic>
      <p:sp>
        <p:nvSpPr>
          <p:cNvPr id="4" name="六边形 3"/>
          <p:cNvSpPr/>
          <p:nvPr/>
        </p:nvSpPr>
        <p:spPr>
          <a:xfrm>
            <a:off x="1844675" y="2740660"/>
            <a:ext cx="1609090" cy="1385570"/>
          </a:xfrm>
          <a:prstGeom prst="hexagon">
            <a:avLst/>
          </a:prstGeom>
          <a:gradFill>
            <a:gsLst>
              <a:gs pos="0">
                <a:srgbClr val="7CD9F1">
                  <a:alpha val="0"/>
                </a:srgbClr>
              </a:gs>
              <a:gs pos="94000">
                <a:srgbClr val="6EA8D9">
                  <a:alpha val="10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4</a:t>
            </a:r>
            <a:endParaRPr lang="en-US" sz="4000" dirty="0"/>
          </a:p>
        </p:txBody>
      </p:sp>
      <p:sp>
        <p:nvSpPr>
          <p:cNvPr id="5" name="六边形 4"/>
          <p:cNvSpPr/>
          <p:nvPr/>
        </p:nvSpPr>
        <p:spPr>
          <a:xfrm rot="5400000">
            <a:off x="1674495" y="2608580"/>
            <a:ext cx="1948815" cy="164973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183380" y="2916555"/>
            <a:ext cx="4481195" cy="922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条件依赖的介入路径</a:t>
            </a:r>
            <a:endParaRPr lang="zh-CN" altLang="en-US" sz="32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8" name="直接连接符 27"/>
          <p:cNvCxnSpPr/>
          <p:nvPr/>
        </p:nvCxnSpPr>
        <p:spPr>
          <a:xfrm>
            <a:off x="11840210" y="669290"/>
            <a:ext cx="0" cy="542925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91986" y="1154430"/>
            <a:ext cx="10044975" cy="5678478"/>
          </a:xfrm>
          <a:prstGeom prst="rect">
            <a:avLst/>
          </a:prstGeom>
          <a:noFill/>
          <a:ln w="9525">
            <a:noFill/>
          </a:ln>
        </p:spPr>
        <p:txBody>
          <a:bodyPr wrap="square">
            <a:spAutoFit/>
          </a:bodyPr>
          <a:lstStyle/>
          <a:p>
            <a:r>
              <a:rPr sz="2400" b="0" dirty="0">
                <a:latin typeface="微软雅黑" panose="020B0503020204020204" charset="-122"/>
                <a:ea typeface="微软雅黑" panose="020B0503020204020204" charset="-122"/>
                <a:cs typeface="微软雅黑" panose="020B0503020204020204" charset="-122"/>
              </a:rPr>
              <a:t>（</a:t>
            </a:r>
            <a:r>
              <a:rPr sz="2400" b="0" dirty="0" smtClean="0">
                <a:latin typeface="微软雅黑" panose="020B0503020204020204" charset="-122"/>
                <a:ea typeface="微软雅黑" panose="020B0503020204020204" charset="-122"/>
                <a:cs typeface="微软雅黑" panose="020B0503020204020204" charset="-122"/>
              </a:rPr>
              <a:t>1）</a:t>
            </a:r>
            <a:r>
              <a:rPr lang="zh-CN" altLang="en-US" sz="2400" dirty="0" smtClean="0">
                <a:latin typeface="微软雅黑" panose="020B0503020204020204" charset="-122"/>
                <a:ea typeface="微软雅黑" panose="020B0503020204020204" charset="-122"/>
                <a:cs typeface="微软雅黑" panose="020B0503020204020204" charset="-122"/>
              </a:rPr>
              <a:t>介入：</a:t>
            </a:r>
            <a:r>
              <a:rPr lang="zh-CN" altLang="en-US" sz="2400" dirty="0">
                <a:latin typeface="微软雅黑" panose="020B0503020204020204" charset="-122"/>
                <a:ea typeface="微软雅黑" panose="020B0503020204020204" charset="-122"/>
                <a:cs typeface="微软雅黑" panose="020B0503020204020204" charset="-122"/>
              </a:rPr>
              <a:t>行动主体为了制造变化而进行有目的的</a:t>
            </a:r>
            <a:r>
              <a:rPr lang="zh-CN" altLang="en-US" sz="2400" dirty="0" smtClean="0">
                <a:latin typeface="微软雅黑" panose="020B0503020204020204" charset="-122"/>
                <a:ea typeface="微软雅黑" panose="020B0503020204020204" charset="-122"/>
                <a:cs typeface="微软雅黑" panose="020B0503020204020204" charset="-122"/>
              </a:rPr>
              <a:t>行动 </a:t>
            </a:r>
            <a:r>
              <a:rPr lang="zh-CN" altLang="en-US" sz="2400" dirty="0">
                <a:latin typeface="微软雅黑" panose="020B0503020204020204" charset="-122"/>
                <a:ea typeface="微软雅黑" panose="020B0503020204020204" charset="-122"/>
                <a:cs typeface="微软雅黑" panose="020B0503020204020204" charset="-122"/>
              </a:rPr>
              <a:t>（</a:t>
            </a:r>
            <a:r>
              <a:rPr lang="en-US" altLang="zh-CN" sz="2400" dirty="0">
                <a:latin typeface="微软雅黑" panose="020B0503020204020204" charset="-122"/>
                <a:ea typeface="微软雅黑" panose="020B0503020204020204" charset="-122"/>
                <a:cs typeface="微软雅黑" panose="020B0503020204020204" charset="-122"/>
              </a:rPr>
              <a:t>Midgley,2000)</a:t>
            </a:r>
            <a:endParaRPr lang="en-US" altLang="zh-CN" sz="2400" dirty="0"/>
          </a:p>
          <a:p>
            <a:pPr algn="just"/>
            <a:r>
              <a:rPr lang="zh-CN" altLang="en-US" sz="2400" dirty="0" smtClean="0"/>
              <a:t>          </a:t>
            </a:r>
            <a:endParaRPr lang="en-US" altLang="zh-CN" sz="2400" dirty="0" smtClean="0"/>
          </a:p>
          <a:p>
            <a:pPr algn="just"/>
            <a:r>
              <a:rPr lang="zh-CN" altLang="en-US" sz="2400" dirty="0"/>
              <a:t> </a:t>
            </a:r>
            <a:r>
              <a:rPr lang="zh-CN" altLang="en-US" sz="2400" dirty="0" smtClean="0"/>
              <a:t>         </a:t>
            </a:r>
            <a:r>
              <a:rPr lang="en-US" altLang="zh-CN" sz="2400" dirty="0" smtClean="0"/>
              <a:t>Intervention-purposeful </a:t>
            </a:r>
            <a:r>
              <a:rPr lang="en-US" altLang="zh-CN" sz="2400" dirty="0"/>
              <a:t>action by an agent to create change </a:t>
            </a:r>
            <a:r>
              <a:rPr lang="zh-CN" altLang="en-US" sz="2400" dirty="0" smtClean="0"/>
              <a:t>；</a:t>
            </a:r>
            <a:endParaRPr lang="en-US" altLang="zh-CN" sz="2400" dirty="0" smtClean="0"/>
          </a:p>
          <a:p>
            <a:pPr algn="just"/>
            <a:endParaRPr lang="en-US" altLang="zh-CN" sz="2400" dirty="0"/>
          </a:p>
          <a:p>
            <a:pPr algn="just"/>
            <a:r>
              <a:rPr lang="zh-CN" altLang="en-US" sz="2400" dirty="0" smtClean="0"/>
              <a:t>          </a:t>
            </a:r>
            <a:r>
              <a:rPr lang="en-US" altLang="zh-CN" sz="2400" dirty="0" smtClean="0"/>
              <a:t>Systemic </a:t>
            </a:r>
            <a:r>
              <a:rPr lang="en-US" altLang="zh-CN" sz="2400" dirty="0"/>
              <a:t>Intervention – purposeful action, incorporating reflection on boundaries,</a:t>
            </a:r>
            <a:r>
              <a:rPr lang="zh-CN" altLang="en-US" sz="2400" dirty="0"/>
              <a:t> </a:t>
            </a:r>
            <a:r>
              <a:rPr lang="en-US" altLang="zh-CN" sz="2400" dirty="0"/>
              <a:t>aiming to bring about some</a:t>
            </a:r>
            <a:r>
              <a:rPr lang="zh-CN" altLang="en-US" sz="2400" dirty="0"/>
              <a:t> </a:t>
            </a:r>
            <a:r>
              <a:rPr lang="en-US" altLang="zh-CN" sz="2400" dirty="0"/>
              <a:t>improvement</a:t>
            </a:r>
            <a:r>
              <a:rPr lang="en-US" altLang="zh-CN" sz="2400" dirty="0" smtClean="0"/>
              <a:t>.</a:t>
            </a:r>
          </a:p>
          <a:p>
            <a:pPr algn="just"/>
            <a:endParaRPr sz="2400" dirty="0"/>
          </a:p>
          <a:p>
            <a:pPr indent="0" fontAlgn="auto">
              <a:lnSpc>
                <a:spcPct val="150000"/>
              </a:lnSpc>
            </a:pPr>
            <a:r>
              <a:rPr sz="2400" b="0" dirty="0">
                <a:latin typeface="微软雅黑" panose="020B0503020204020204" charset="-122"/>
                <a:ea typeface="微软雅黑" panose="020B0503020204020204" charset="-122"/>
                <a:cs typeface="微软雅黑" panose="020B0503020204020204" charset="-122"/>
              </a:rPr>
              <a:t>（</a:t>
            </a:r>
            <a:r>
              <a:rPr sz="2400" b="0" dirty="0" smtClean="0">
                <a:latin typeface="微软雅黑" panose="020B0503020204020204" charset="-122"/>
                <a:ea typeface="微软雅黑" panose="020B0503020204020204" charset="-122"/>
                <a:cs typeface="微软雅黑" panose="020B0503020204020204" charset="-122"/>
              </a:rPr>
              <a:t>2）</a:t>
            </a:r>
            <a:r>
              <a:rPr lang="zh-CN" altLang="en-US" sz="2400" dirty="0" smtClean="0">
                <a:latin typeface="微软雅黑" panose="020B0503020204020204" charset="-122"/>
                <a:ea typeface="微软雅黑" panose="020B0503020204020204" charset="-122"/>
                <a:cs typeface="微软雅黑" panose="020B0503020204020204" charset="-122"/>
              </a:rPr>
              <a:t>介入意味着以某种方式投身于事件或者进程当中，并且这样的投身方式旨在对事件发挥影响（孟强，</a:t>
            </a:r>
            <a:r>
              <a:rPr lang="en-US" altLang="zh-CN" sz="2400" dirty="0" smtClean="0">
                <a:latin typeface="微软雅黑" panose="020B0503020204020204" charset="-122"/>
                <a:ea typeface="微软雅黑" panose="020B0503020204020204" charset="-122"/>
                <a:cs typeface="微软雅黑" panose="020B0503020204020204" charset="-122"/>
              </a:rPr>
              <a:t>2008</a:t>
            </a:r>
            <a:r>
              <a:rPr lang="zh-CN" altLang="en-US" sz="2400" dirty="0" smtClean="0">
                <a:latin typeface="微软雅黑" panose="020B0503020204020204" charset="-122"/>
                <a:ea typeface="微软雅黑" panose="020B0503020204020204" charset="-122"/>
                <a:cs typeface="微软雅黑" panose="020B0503020204020204" charset="-122"/>
              </a:rPr>
              <a:t>）；</a:t>
            </a:r>
            <a:endParaRPr sz="2400" dirty="0">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Gerald </a:t>
            </a:r>
            <a:r>
              <a:rPr lang="en-US" altLang="zh-CN" sz="1600" dirty="0" err="1">
                <a:latin typeface="微软雅黑" panose="020B0503020204020204" charset="-122"/>
                <a:ea typeface="微软雅黑" panose="020B0503020204020204" charset="-122"/>
                <a:cs typeface="微软雅黑" panose="020B0503020204020204" charset="-122"/>
              </a:rPr>
              <a:t>Midgley</a:t>
            </a:r>
            <a:r>
              <a:rPr lang="en-US" altLang="zh-CN" sz="1600" dirty="0">
                <a:latin typeface="微软雅黑" panose="020B0503020204020204" charset="-122"/>
                <a:ea typeface="微软雅黑" panose="020B0503020204020204" charset="-122"/>
                <a:cs typeface="微软雅黑" panose="020B0503020204020204" charset="-122"/>
              </a:rPr>
              <a:t>. 2000. Systemic Intervention: Philosophy, Methodology, and Practice[M]. New York: Kluwer Academic/Plenum </a:t>
            </a:r>
            <a:r>
              <a:rPr lang="en-US" altLang="zh-CN" sz="1600" dirty="0" smtClean="0">
                <a:latin typeface="微软雅黑" panose="020B0503020204020204" charset="-122"/>
                <a:ea typeface="微软雅黑" panose="020B0503020204020204" charset="-122"/>
                <a:cs typeface="微软雅黑" panose="020B0503020204020204" charset="-122"/>
              </a:rPr>
              <a:t>Publisher</a:t>
            </a:r>
            <a:r>
              <a:rPr lang="en-US" altLang="zh-CN" sz="1600"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sz="1600" dirty="0">
                <a:latin typeface="微软雅黑" panose="020B0503020204020204" charset="-122"/>
                <a:ea typeface="微软雅黑" panose="020B0503020204020204" charset="-122"/>
                <a:cs typeface="微软雅黑" panose="020B0503020204020204" charset="-122"/>
              </a:rPr>
              <a:t>孟强</a:t>
            </a:r>
            <a:r>
              <a:rPr lang="zh-CN" altLang="zh-CN" sz="1600" dirty="0">
                <a:latin typeface="微软雅黑" panose="020B0503020204020204" charset="-122"/>
                <a:ea typeface="微软雅黑" panose="020B0503020204020204" charset="-122"/>
                <a:cs typeface="微软雅黑" panose="020B0503020204020204" charset="-122"/>
              </a:rPr>
              <a:t>著</a:t>
            </a:r>
            <a:r>
              <a:rPr lang="en-US" altLang="zh-CN" sz="1600" dirty="0">
                <a:latin typeface="微软雅黑" panose="020B0503020204020204" charset="-122"/>
                <a:ea typeface="微软雅黑" panose="020B0503020204020204" charset="-122"/>
                <a:cs typeface="微软雅黑" panose="020B0503020204020204" charset="-122"/>
              </a:rPr>
              <a:t>. </a:t>
            </a:r>
            <a:r>
              <a:rPr lang="zh-CN" altLang="en-US" sz="1600" dirty="0">
                <a:latin typeface="微软雅黑" panose="020B0503020204020204" charset="-122"/>
                <a:ea typeface="微软雅黑" panose="020B0503020204020204" charset="-122"/>
                <a:cs typeface="微软雅黑" panose="020B0503020204020204" charset="-122"/>
              </a:rPr>
              <a:t>从表象到介入：科学实践的哲学</a:t>
            </a:r>
            <a:r>
              <a:rPr lang="zh-CN" altLang="zh-CN" sz="1600" dirty="0">
                <a:latin typeface="微软雅黑" panose="020B0503020204020204" charset="-122"/>
                <a:ea typeface="微软雅黑" panose="020B0503020204020204" charset="-122"/>
                <a:cs typeface="微软雅黑" panose="020B0503020204020204" charset="-122"/>
              </a:rPr>
              <a:t>研究</a:t>
            </a:r>
            <a:r>
              <a:rPr lang="en-US" altLang="zh-CN" sz="1600" dirty="0">
                <a:latin typeface="微软雅黑" panose="020B0503020204020204" charset="-122"/>
                <a:ea typeface="微软雅黑" panose="020B0503020204020204" charset="-122"/>
                <a:cs typeface="微软雅黑" panose="020B0503020204020204" charset="-122"/>
              </a:rPr>
              <a:t>[M]. </a:t>
            </a:r>
            <a:r>
              <a:rPr lang="zh-CN" altLang="en-US" sz="1600" dirty="0">
                <a:latin typeface="微软雅黑" panose="020B0503020204020204" charset="-122"/>
                <a:ea typeface="微软雅黑" panose="020B0503020204020204" charset="-122"/>
                <a:cs typeface="微软雅黑" panose="020B0503020204020204" charset="-122"/>
              </a:rPr>
              <a:t>北京</a:t>
            </a:r>
            <a:r>
              <a:rPr lang="zh-CN"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中国社会科学</a:t>
            </a:r>
            <a:r>
              <a:rPr lang="zh-CN" altLang="zh-CN" sz="1600" dirty="0">
                <a:latin typeface="微软雅黑" panose="020B0503020204020204" charset="-122"/>
                <a:ea typeface="微软雅黑" panose="020B0503020204020204" charset="-122"/>
                <a:cs typeface="微软雅黑" panose="020B0503020204020204" charset="-122"/>
              </a:rPr>
              <a:t>出版社，</a:t>
            </a:r>
            <a:r>
              <a:rPr lang="en-US" altLang="zh-CN" sz="1600" dirty="0">
                <a:latin typeface="微软雅黑" panose="020B0503020204020204" charset="-122"/>
                <a:ea typeface="微软雅黑" panose="020B0503020204020204" charset="-122"/>
                <a:cs typeface="微软雅黑" panose="020B0503020204020204" charset="-122"/>
              </a:rPr>
              <a:t>2008.8</a:t>
            </a:r>
            <a:endParaRPr lang="zh-CN" altLang="zh-CN" sz="16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zh-CN" dirty="0" smtClean="0"/>
              <a:t> </a:t>
            </a:r>
            <a:endParaRPr lang="zh-CN" altLang="zh-CN" dirty="0"/>
          </a:p>
        </p:txBody>
      </p:sp>
      <p:sp>
        <p:nvSpPr>
          <p:cNvPr id="4" name="文本框 3"/>
          <p:cNvSpPr txBox="1"/>
          <p:nvPr/>
        </p:nvSpPr>
        <p:spPr>
          <a:xfrm>
            <a:off x="1597058" y="365632"/>
            <a:ext cx="9524624" cy="58356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“介入”概念</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9379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91986" y="1154430"/>
            <a:ext cx="10044975" cy="5447645"/>
          </a:xfrm>
          <a:prstGeom prst="rect">
            <a:avLst/>
          </a:prstGeom>
          <a:noFill/>
          <a:ln w="9525">
            <a:noFill/>
          </a:ln>
        </p:spPr>
        <p:txBody>
          <a:bodyPr wrap="square">
            <a:spAutoFit/>
          </a:bodyPr>
          <a:lstStyle/>
          <a:p>
            <a:pPr>
              <a:lnSpc>
                <a:spcPct val="150000"/>
              </a:lnSpc>
            </a:pPr>
            <a:r>
              <a:rPr sz="2400" dirty="0" smtClean="0">
                <a:latin typeface="微软雅黑" panose="020B0503020204020204" charset="-122"/>
                <a:ea typeface="微软雅黑" panose="020B0503020204020204" charset="-122"/>
                <a:cs typeface="微软雅黑" panose="020B0503020204020204" charset="-122"/>
              </a:rPr>
              <a:t>（3）</a:t>
            </a:r>
            <a:r>
              <a:rPr lang="zh-CN" altLang="en-US" sz="2400" dirty="0" smtClean="0">
                <a:latin typeface="微软雅黑" panose="020B0503020204020204" charset="-122"/>
                <a:ea typeface="微软雅黑" panose="020B0503020204020204" charset="-122"/>
                <a:cs typeface="微软雅黑" panose="020B0503020204020204" charset="-122"/>
              </a:rPr>
              <a:t>非人类中心视角的因果操控：没有</a:t>
            </a:r>
            <a:r>
              <a:rPr lang="zh-CN" altLang="en-US" sz="2400" dirty="0">
                <a:latin typeface="微软雅黑" panose="020B0503020204020204" charset="-122"/>
                <a:ea typeface="微软雅黑" panose="020B0503020204020204" charset="-122"/>
                <a:cs typeface="微软雅黑" panose="020B0503020204020204" charset="-122"/>
              </a:rPr>
              <a:t>任何被介入系统之内的变量能因果地导致介入变量</a:t>
            </a:r>
            <a:r>
              <a:rPr lang="en-US" altLang="zh-CN" sz="2400" dirty="0">
                <a:latin typeface="微软雅黑" panose="020B0503020204020204" charset="-122"/>
                <a:ea typeface="微软雅黑" panose="020B0503020204020204" charset="-122"/>
                <a:cs typeface="微软雅黑" panose="020B0503020204020204" charset="-122"/>
              </a:rPr>
              <a:t>, </a:t>
            </a:r>
            <a:r>
              <a:rPr lang="zh-CN" altLang="en-US" sz="2400" dirty="0">
                <a:latin typeface="微软雅黑" panose="020B0503020204020204" charset="-122"/>
                <a:ea typeface="微软雅黑" panose="020B0503020204020204" charset="-122"/>
                <a:cs typeface="微软雅黑" panose="020B0503020204020204" charset="-122"/>
              </a:rPr>
              <a:t>介入变量也不与任何被介入系统之内的变量有共同的</a:t>
            </a:r>
            <a:r>
              <a:rPr lang="zh-CN" altLang="en-US" sz="2400" dirty="0" smtClean="0">
                <a:latin typeface="微软雅黑" panose="020B0503020204020204" charset="-122"/>
                <a:ea typeface="微软雅黑" panose="020B0503020204020204" charset="-122"/>
                <a:cs typeface="微软雅黑" panose="020B0503020204020204" charset="-122"/>
              </a:rPr>
              <a:t>原因（徐竹，</a:t>
            </a:r>
            <a:r>
              <a:rPr lang="en-US" altLang="zh-CN" sz="2400" dirty="0" smtClean="0">
                <a:latin typeface="微软雅黑" panose="020B0503020204020204" charset="-122"/>
                <a:ea typeface="微软雅黑" panose="020B0503020204020204" charset="-122"/>
                <a:cs typeface="微软雅黑" panose="020B0503020204020204" charset="-122"/>
              </a:rPr>
              <a:t>2011</a:t>
            </a:r>
            <a:r>
              <a:rPr lang="zh-CN" altLang="en-US" sz="2400" dirty="0" smtClean="0">
                <a:latin typeface="微软雅黑" panose="020B0503020204020204" charset="-122"/>
                <a:ea typeface="微软雅黑" panose="020B0503020204020204" charset="-122"/>
                <a:cs typeface="微软雅黑" panose="020B0503020204020204" charset="-122"/>
              </a:rPr>
              <a:t>）；</a:t>
            </a:r>
            <a:endParaRPr lang="en-US" altLang="zh-CN" sz="2400" dirty="0" smtClean="0">
              <a:latin typeface="微软雅黑" panose="020B0503020204020204" charset="-122"/>
              <a:ea typeface="微软雅黑" panose="020B0503020204020204" charset="-122"/>
              <a:cs typeface="微软雅黑" panose="020B0503020204020204" charset="-122"/>
            </a:endParaRPr>
          </a:p>
          <a:p>
            <a:pPr algn="just">
              <a:lnSpc>
                <a:spcPct val="150000"/>
              </a:lnSpc>
            </a:pPr>
            <a:r>
              <a:rPr lang="zh-CN" altLang="en-US" sz="2400" dirty="0" smtClean="0">
                <a:latin typeface="微软雅黑" panose="020B0503020204020204" charset="-122"/>
                <a:ea typeface="微软雅黑" panose="020B0503020204020204" charset="-122"/>
                <a:cs typeface="微软雅黑" panose="020B0503020204020204" charset="-122"/>
              </a:rPr>
              <a:t>（</a:t>
            </a:r>
            <a:r>
              <a:rPr lang="en-US" altLang="zh-CN" sz="2400" dirty="0" smtClean="0">
                <a:latin typeface="微软雅黑" panose="020B0503020204020204" charset="-122"/>
                <a:ea typeface="微软雅黑" panose="020B0503020204020204" charset="-122"/>
                <a:cs typeface="微软雅黑" panose="020B0503020204020204" charset="-122"/>
              </a:rPr>
              <a:t>4</a:t>
            </a:r>
            <a:r>
              <a:rPr lang="zh-CN" altLang="en-US" sz="2400" dirty="0" smtClean="0">
                <a:latin typeface="微软雅黑" panose="020B0503020204020204" charset="-122"/>
                <a:ea typeface="微软雅黑" panose="020B0503020204020204" charset="-122"/>
                <a:cs typeface="微软雅黑" panose="020B0503020204020204" charset="-122"/>
              </a:rPr>
              <a:t>）介入作为批判系统实践的第三</a:t>
            </a:r>
            <a:r>
              <a:rPr lang="zh-CN" altLang="en-US" sz="2400" dirty="0">
                <a:latin typeface="微软雅黑" panose="020B0503020204020204" charset="-122"/>
                <a:ea typeface="微软雅黑" panose="020B0503020204020204" charset="-122"/>
                <a:cs typeface="微软雅黑" panose="020B0503020204020204" charset="-122"/>
              </a:rPr>
              <a:t>阶段</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 </a:t>
            </a:r>
            <a:r>
              <a:rPr lang="en-US" altLang="zh-CN" sz="2400" dirty="0">
                <a:latin typeface="微软雅黑" panose="020B0503020204020204" charset="-122"/>
                <a:ea typeface="微软雅黑" panose="020B0503020204020204" charset="-122"/>
                <a:cs typeface="微软雅黑" panose="020B0503020204020204" charset="-122"/>
              </a:rPr>
              <a:t>Jackson,</a:t>
            </a:r>
            <a:r>
              <a:rPr lang="zh-CN" altLang="en-US" sz="2400" dirty="0">
                <a:latin typeface="微软雅黑" panose="020B0503020204020204" charset="-122"/>
                <a:ea typeface="微软雅黑" panose="020B0503020204020204" charset="-122"/>
                <a:cs typeface="微软雅黑" panose="020B0503020204020204" charset="-122"/>
              </a:rPr>
              <a:t> </a:t>
            </a:r>
            <a:r>
              <a:rPr lang="en-US" altLang="zh-CN" sz="2400" dirty="0">
                <a:latin typeface="微软雅黑" panose="020B0503020204020204" charset="-122"/>
                <a:ea typeface="微软雅黑" panose="020B0503020204020204" charset="-122"/>
                <a:cs typeface="微软雅黑" panose="020B0503020204020204" charset="-122"/>
              </a:rPr>
              <a:t>2022)</a:t>
            </a:r>
            <a:r>
              <a:rPr lang="zh-CN" altLang="en-US" sz="2400" dirty="0">
                <a:latin typeface="微软雅黑" panose="020B0503020204020204" charset="-122"/>
                <a:ea typeface="微软雅黑" panose="020B0503020204020204" charset="-122"/>
                <a:cs typeface="微软雅黑" panose="020B0503020204020204" charset="-122"/>
              </a:rPr>
              <a:t>。</a:t>
            </a:r>
            <a:endParaRPr lang="en-US" altLang="zh-CN" sz="2400" dirty="0">
              <a:latin typeface="微软雅黑" panose="020B0503020204020204" charset="-122"/>
              <a:ea typeface="微软雅黑" panose="020B0503020204020204" charset="-122"/>
              <a:cs typeface="微软雅黑" panose="020B0503020204020204" charset="-122"/>
            </a:endParaRPr>
          </a:p>
          <a:p>
            <a:pPr algn="just">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 </a:t>
            </a:r>
            <a:r>
              <a:rPr lang="zh-CN" altLang="en-US" sz="2400" dirty="0" smtClean="0">
                <a:latin typeface="微软雅黑" panose="020B0503020204020204" charset="-122"/>
                <a:ea typeface="微软雅黑" panose="020B0503020204020204" charset="-122"/>
                <a:cs typeface="微软雅黑" panose="020B0503020204020204" charset="-122"/>
              </a:rPr>
              <a:t>    </a:t>
            </a:r>
            <a:r>
              <a:rPr lang="en-US" altLang="zh-CN" sz="2400" dirty="0" smtClean="0"/>
              <a:t>Intervene</a:t>
            </a:r>
            <a:r>
              <a:rPr lang="en-US" altLang="zh-CN" sz="2400" dirty="0"/>
              <a:t>, the third stage of Critical systems practice (CSP). The Intervene stage is concerned with executing a flexible </a:t>
            </a:r>
            <a:r>
              <a:rPr lang="en-US" altLang="zh-CN" sz="2400" dirty="0" err="1"/>
              <a:t>multimethodological</a:t>
            </a:r>
            <a:r>
              <a:rPr lang="en-US" altLang="zh-CN" sz="2400" dirty="0"/>
              <a:t> intervention at the end of the previous </a:t>
            </a:r>
            <a:r>
              <a:rPr lang="en-US" altLang="zh-CN" sz="2400" dirty="0" smtClean="0"/>
              <a:t>stage.</a:t>
            </a:r>
            <a:r>
              <a:rPr lang="zh-CN" altLang="zh-CN" sz="2400" dirty="0" smtClean="0"/>
              <a:t> </a:t>
            </a:r>
            <a:endParaRPr lang="en-US" sz="2400" dirty="0"/>
          </a:p>
          <a:p>
            <a:pPr>
              <a:lnSpc>
                <a:spcPct val="150000"/>
              </a:lnSpc>
            </a:pPr>
            <a:endParaRPr lang="en-US" altLang="zh-CN"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zh-CN" altLang="zh-CN" sz="1600" dirty="0">
                <a:latin typeface="微软雅黑" panose="020B0503020204020204" charset="-122"/>
                <a:ea typeface="微软雅黑" panose="020B0503020204020204" charset="-122"/>
                <a:cs typeface="微软雅黑" panose="020B0503020204020204" charset="-122"/>
              </a:rPr>
              <a:t>徐竹</a:t>
            </a:r>
            <a:r>
              <a:rPr lang="en-US" altLang="zh-CN" sz="1600" dirty="0">
                <a:latin typeface="微软雅黑" panose="020B0503020204020204" charset="-122"/>
                <a:ea typeface="微软雅黑" panose="020B0503020204020204" charset="-122"/>
                <a:cs typeface="微软雅黑" panose="020B0503020204020204" charset="-122"/>
              </a:rPr>
              <a:t>.</a:t>
            </a:r>
            <a:r>
              <a:rPr lang="zh-CN" altLang="zh-CN" sz="1600" dirty="0">
                <a:latin typeface="微软雅黑" panose="020B0503020204020204" charset="-122"/>
                <a:ea typeface="微软雅黑" panose="020B0503020204020204" charset="-122"/>
                <a:cs typeface="微软雅黑" panose="020B0503020204020204" charset="-122"/>
              </a:rPr>
              <a:t>介入之下的不变性—论可操控因果概念及其社会科学哲学意蕴</a:t>
            </a:r>
            <a:r>
              <a:rPr lang="en-US" altLang="zh-CN" sz="1600" dirty="0">
                <a:latin typeface="微软雅黑" panose="020B0503020204020204" charset="-122"/>
                <a:ea typeface="微软雅黑" panose="020B0503020204020204" charset="-122"/>
                <a:cs typeface="微软雅黑" panose="020B0503020204020204" charset="-122"/>
              </a:rPr>
              <a:t>[J].</a:t>
            </a:r>
            <a:r>
              <a:rPr lang="zh-CN" altLang="zh-CN" sz="1600" dirty="0">
                <a:latin typeface="微软雅黑" panose="020B0503020204020204" charset="-122"/>
                <a:ea typeface="微软雅黑" panose="020B0503020204020204" charset="-122"/>
                <a:cs typeface="微软雅黑" panose="020B0503020204020204" charset="-122"/>
              </a:rPr>
              <a:t>自然辩证法研究</a:t>
            </a:r>
            <a:r>
              <a:rPr lang="en-US" altLang="zh-CN" sz="1600" dirty="0">
                <a:latin typeface="微软雅黑" panose="020B0503020204020204" charset="-122"/>
                <a:ea typeface="微软雅黑" panose="020B0503020204020204" charset="-122"/>
                <a:cs typeface="微软雅黑" panose="020B0503020204020204" charset="-122"/>
              </a:rPr>
              <a:t> 2011</a:t>
            </a:r>
            <a:r>
              <a:rPr lang="zh-CN" altLang="zh-CN" sz="1600" dirty="0">
                <a:latin typeface="微软雅黑" panose="020B0503020204020204" charset="-122"/>
                <a:ea typeface="微软雅黑" panose="020B0503020204020204" charset="-122"/>
                <a:cs typeface="微软雅黑" panose="020B0503020204020204" charset="-122"/>
              </a:rPr>
              <a:t>年第</a:t>
            </a:r>
            <a:r>
              <a:rPr lang="en-US" altLang="zh-CN" sz="1600" dirty="0">
                <a:latin typeface="微软雅黑" panose="020B0503020204020204" charset="-122"/>
                <a:ea typeface="微软雅黑" panose="020B0503020204020204" charset="-122"/>
                <a:cs typeface="微软雅黑" panose="020B0503020204020204" charset="-122"/>
              </a:rPr>
              <a:t>3</a:t>
            </a:r>
            <a:r>
              <a:rPr lang="zh-CN" altLang="zh-CN" sz="1600" dirty="0">
                <a:latin typeface="微软雅黑" panose="020B0503020204020204" charset="-122"/>
                <a:ea typeface="微软雅黑" panose="020B0503020204020204" charset="-122"/>
                <a:cs typeface="微软雅黑" panose="020B0503020204020204" charset="-122"/>
              </a:rPr>
              <a:t>期第</a:t>
            </a:r>
            <a:r>
              <a:rPr lang="en-US" altLang="zh-CN" sz="1600" dirty="0">
                <a:latin typeface="微软雅黑" panose="020B0503020204020204" charset="-122"/>
                <a:ea typeface="微软雅黑" panose="020B0503020204020204" charset="-122"/>
                <a:cs typeface="微软雅黑" panose="020B0503020204020204" charset="-122"/>
              </a:rPr>
              <a:t>27</a:t>
            </a:r>
            <a:r>
              <a:rPr lang="zh-CN" altLang="zh-CN" sz="1600" dirty="0" smtClean="0">
                <a:latin typeface="微软雅黑" panose="020B0503020204020204" charset="-122"/>
                <a:ea typeface="微软雅黑" panose="020B0503020204020204" charset="-122"/>
                <a:cs typeface="微软雅黑" panose="020B0503020204020204" charset="-122"/>
              </a:rPr>
              <a:t>卷</a:t>
            </a:r>
            <a:r>
              <a:rPr lang="en-US" altLang="zh-CN" sz="1600" dirty="0" smtClean="0">
                <a:latin typeface="微软雅黑" panose="020B0503020204020204" charset="-122"/>
                <a:ea typeface="微软雅黑" panose="020B0503020204020204" charset="-122"/>
                <a:cs typeface="微软雅黑" panose="020B0503020204020204" charset="-122"/>
              </a:rPr>
              <a:t>.</a:t>
            </a:r>
            <a:endParaRPr lang="en-US" altLang="zh-CN" sz="1600" dirty="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Michael </a:t>
            </a:r>
            <a:r>
              <a:rPr lang="en-US" altLang="zh-CN" sz="1600" dirty="0" err="1">
                <a:latin typeface="微软雅黑" panose="020B0503020204020204" charset="-122"/>
                <a:ea typeface="微软雅黑" panose="020B0503020204020204" charset="-122"/>
                <a:cs typeface="微软雅黑" panose="020B0503020204020204" charset="-122"/>
              </a:rPr>
              <a:t>C.Jackson</a:t>
            </a:r>
            <a:r>
              <a:rPr lang="en-US"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2022.</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Critical </a:t>
            </a:r>
            <a:r>
              <a:rPr lang="en-US" altLang="zh-CN" sz="1600" dirty="0">
                <a:latin typeface="微软雅黑" panose="020B0503020204020204" charset="-122"/>
                <a:ea typeface="微软雅黑" panose="020B0503020204020204" charset="-122"/>
                <a:cs typeface="微软雅黑" panose="020B0503020204020204" charset="-122"/>
              </a:rPr>
              <a:t>systems practice 3: Intervene - Flexibly executing a</a:t>
            </a:r>
            <a:r>
              <a:rPr lang="zh-CN" altLang="en-US" sz="1600" dirty="0">
                <a:latin typeface="微软雅黑" panose="020B0503020204020204" charset="-122"/>
                <a:ea typeface="微软雅黑" panose="020B0503020204020204" charset="-122"/>
                <a:cs typeface="微软雅黑" panose="020B0503020204020204" charset="-122"/>
              </a:rPr>
              <a:t> </a:t>
            </a:r>
            <a:r>
              <a:rPr lang="en-US" altLang="zh-CN" sz="1600" dirty="0" err="1">
                <a:latin typeface="微软雅黑" panose="020B0503020204020204" charset="-122"/>
                <a:ea typeface="微软雅黑" panose="020B0503020204020204" charset="-122"/>
                <a:cs typeface="微软雅黑" panose="020B0503020204020204" charset="-122"/>
              </a:rPr>
              <a:t>multimethodological</a:t>
            </a:r>
            <a:r>
              <a:rPr lang="en-US" altLang="zh-CN" sz="1600" dirty="0">
                <a:latin typeface="微软雅黑" panose="020B0503020204020204" charset="-122"/>
                <a:ea typeface="微软雅黑" panose="020B0503020204020204" charset="-122"/>
                <a:cs typeface="微软雅黑" panose="020B0503020204020204" charset="-122"/>
              </a:rPr>
              <a:t> intervention[J].</a:t>
            </a:r>
            <a:r>
              <a:rPr lang="zh-CN" altLang="en-US" sz="1600" dirty="0">
                <a:latin typeface="微软雅黑" panose="020B0503020204020204" charset="-122"/>
                <a:ea typeface="微软雅黑" panose="020B0503020204020204" charset="-122"/>
                <a:cs typeface="微软雅黑" panose="020B0503020204020204" charset="-122"/>
              </a:rPr>
              <a:t> </a:t>
            </a:r>
            <a:r>
              <a:rPr lang="en-US" altLang="zh-CN" sz="1600" i="1" dirty="0" smtClean="0">
                <a:latin typeface="微软雅黑" panose="020B0503020204020204" charset="-122"/>
                <a:ea typeface="微软雅黑" panose="020B0503020204020204" charset="-122"/>
                <a:cs typeface="微软雅黑" panose="020B0503020204020204" charset="-122"/>
              </a:rPr>
              <a:t>Systems </a:t>
            </a:r>
            <a:r>
              <a:rPr lang="en-US" altLang="zh-CN" sz="1600" i="1" dirty="0">
                <a:latin typeface="微软雅黑" panose="020B0503020204020204" charset="-122"/>
                <a:ea typeface="微软雅黑" panose="020B0503020204020204" charset="-122"/>
                <a:cs typeface="微软雅黑" panose="020B0503020204020204" charset="-122"/>
              </a:rPr>
              <a:t>Research and Behavioral </a:t>
            </a:r>
            <a:r>
              <a:rPr lang="en-US" altLang="zh-CN" sz="1600" i="1" dirty="0" smtClean="0">
                <a:latin typeface="微软雅黑" panose="020B0503020204020204" charset="-122"/>
                <a:ea typeface="微软雅黑" panose="020B0503020204020204" charset="-122"/>
                <a:cs typeface="微软雅黑" panose="020B0503020204020204" charset="-122"/>
              </a:rPr>
              <a:t>Science</a:t>
            </a:r>
            <a:endParaRPr lang="en-US" altLang="zh-CN" sz="1600" i="1"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97058" y="365632"/>
            <a:ext cx="9524624" cy="58356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“介入”概念</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317367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91986" y="1154430"/>
            <a:ext cx="10044975" cy="4939814"/>
          </a:xfrm>
          <a:prstGeom prst="rect">
            <a:avLst/>
          </a:prstGeom>
          <a:noFill/>
          <a:ln w="9525">
            <a:noFill/>
          </a:ln>
        </p:spPr>
        <p:txBody>
          <a:bodyPr wrap="square">
            <a:spAutoFit/>
          </a:bodyPr>
          <a:lstStyle/>
          <a:p>
            <a:r>
              <a:rPr sz="2400" b="0" dirty="0">
                <a:latin typeface="微软雅黑" panose="020B0503020204020204" charset="-122"/>
                <a:ea typeface="微软雅黑" panose="020B0503020204020204" charset="-122"/>
                <a:cs typeface="微软雅黑" panose="020B0503020204020204" charset="-122"/>
              </a:rPr>
              <a:t>（</a:t>
            </a:r>
            <a:r>
              <a:rPr sz="2400" b="0" dirty="0" smtClean="0">
                <a:latin typeface="微软雅黑" panose="020B0503020204020204" charset="-122"/>
                <a:ea typeface="微软雅黑" panose="020B0503020204020204" charset="-122"/>
                <a:cs typeface="微软雅黑" panose="020B0503020204020204" charset="-122"/>
              </a:rPr>
              <a:t>1）</a:t>
            </a:r>
            <a:r>
              <a:rPr lang="zh-CN" altLang="en-US" sz="2400" dirty="0" smtClean="0">
                <a:latin typeface="微软雅黑" panose="020B0503020204020204" charset="-122"/>
                <a:ea typeface="微软雅黑" panose="020B0503020204020204" charset="-122"/>
                <a:cs typeface="微软雅黑" panose="020B0503020204020204" charset="-122"/>
              </a:rPr>
              <a:t>前提一：介入优先 </a:t>
            </a:r>
            <a:r>
              <a:rPr lang="en-US" altLang="zh-CN" sz="2400" dirty="0" smtClean="0">
                <a:latin typeface="微软雅黑" panose="020B0503020204020204" charset="-122"/>
                <a:ea typeface="微软雅黑" panose="020B0503020204020204" charset="-122"/>
                <a:cs typeface="微软雅黑" panose="020B0503020204020204" charset="-122"/>
              </a:rPr>
              <a:t>VS</a:t>
            </a:r>
            <a:r>
              <a:rPr lang="zh-CN" altLang="en-US" sz="2400" dirty="0" smtClean="0">
                <a:latin typeface="微软雅黑" panose="020B0503020204020204" charset="-122"/>
                <a:ea typeface="微软雅黑" panose="020B0503020204020204" charset="-122"/>
                <a:cs typeface="微软雅黑" panose="020B0503020204020204" charset="-122"/>
              </a:rPr>
              <a:t> 认识优先</a:t>
            </a:r>
            <a:endParaRPr lang="en-US" altLang="zh-CN" sz="2400" dirty="0" smtClean="0">
              <a:latin typeface="微软雅黑" panose="020B0503020204020204" charset="-122"/>
              <a:ea typeface="微软雅黑" panose="020B0503020204020204" charset="-122"/>
              <a:cs typeface="微软雅黑" panose="020B0503020204020204" charset="-122"/>
            </a:endParaRPr>
          </a:p>
          <a:p>
            <a:endParaRPr lang="en-US" altLang="zh-CN" sz="2400" dirty="0">
              <a:latin typeface="微软雅黑" panose="020B0503020204020204" charset="-122"/>
              <a:ea typeface="微软雅黑" panose="020B0503020204020204" charset="-122"/>
              <a:cs typeface="微软雅黑" panose="020B0503020204020204" charset="-122"/>
            </a:endParaRPr>
          </a:p>
          <a:p>
            <a:r>
              <a:rPr lang="zh-CN" altLang="en-US" sz="2400" dirty="0" smtClean="0">
                <a:latin typeface="微软雅黑" panose="020B0503020204020204" charset="-122"/>
                <a:ea typeface="微软雅黑" panose="020B0503020204020204" charset="-122"/>
                <a:cs typeface="微软雅黑" panose="020B0503020204020204" charset="-122"/>
              </a:rPr>
              <a:t>         前提二：条件依赖的整体主义</a:t>
            </a:r>
            <a:endParaRPr lang="en-US" altLang="zh-CN" sz="2400" dirty="0" smtClean="0">
              <a:latin typeface="微软雅黑" panose="020B0503020204020204" charset="-122"/>
              <a:ea typeface="微软雅黑" panose="020B0503020204020204" charset="-122"/>
              <a:cs typeface="微软雅黑" panose="020B0503020204020204" charset="-122"/>
            </a:endParaRPr>
          </a:p>
          <a:p>
            <a:endParaRPr lang="en-US" altLang="zh-CN" sz="2400" dirty="0">
              <a:latin typeface="微软雅黑" panose="020B0503020204020204" charset="-122"/>
              <a:ea typeface="微软雅黑" panose="020B0503020204020204" charset="-122"/>
              <a:cs typeface="微软雅黑" panose="020B0503020204020204" charset="-122"/>
            </a:endParaRPr>
          </a:p>
          <a:p>
            <a:r>
              <a:rPr lang="zh-CN" altLang="en-US" sz="2400" dirty="0" smtClean="0">
                <a:latin typeface="微软雅黑" panose="020B0503020204020204" charset="-122"/>
                <a:ea typeface="微软雅黑" panose="020B0503020204020204" charset="-122"/>
                <a:cs typeface="微软雅黑" panose="020B0503020204020204" charset="-122"/>
              </a:rPr>
              <a:t>         推论一：介入目标在于制造重复或者制造差异</a:t>
            </a:r>
            <a:endParaRPr lang="en-US" altLang="zh-CN" sz="2400" dirty="0" smtClean="0">
              <a:latin typeface="微软雅黑" panose="020B0503020204020204" charset="-122"/>
              <a:ea typeface="微软雅黑" panose="020B0503020204020204" charset="-122"/>
              <a:cs typeface="微软雅黑" panose="020B0503020204020204" charset="-122"/>
            </a:endParaRPr>
          </a:p>
          <a:p>
            <a:endParaRPr lang="en-US" altLang="zh-CN" sz="2400" dirty="0">
              <a:latin typeface="微软雅黑" panose="020B0503020204020204" charset="-122"/>
              <a:ea typeface="微软雅黑" panose="020B0503020204020204" charset="-122"/>
              <a:cs typeface="微软雅黑" panose="020B0503020204020204" charset="-122"/>
            </a:endParaRPr>
          </a:p>
          <a:p>
            <a:r>
              <a:rPr lang="zh-CN" altLang="en-US" sz="2400" dirty="0" smtClean="0">
                <a:latin typeface="微软雅黑" panose="020B0503020204020204" charset="-122"/>
                <a:ea typeface="微软雅黑" panose="020B0503020204020204" charset="-122"/>
                <a:cs typeface="微软雅黑" panose="020B0503020204020204" charset="-122"/>
              </a:rPr>
              <a:t>         推论二：基于目标的</a:t>
            </a:r>
            <a:r>
              <a:rPr lang="zh-CN" altLang="en-US" sz="2400" dirty="0" smtClean="0">
                <a:latin typeface="微软雅黑" panose="020B0503020204020204" charset="-122"/>
                <a:ea typeface="微软雅黑" panose="020B0503020204020204" charset="-122"/>
                <a:cs typeface="微软雅黑" panose="020B0503020204020204" charset="-122"/>
              </a:rPr>
              <a:t>介入流产生</a:t>
            </a:r>
            <a:r>
              <a:rPr lang="zh-CN" altLang="en-US" sz="2400" dirty="0" smtClean="0">
                <a:latin typeface="微软雅黑" panose="020B0503020204020204" charset="-122"/>
                <a:ea typeface="微软雅黑" panose="020B0503020204020204" charset="-122"/>
                <a:cs typeface="微软雅黑" panose="020B0503020204020204" charset="-122"/>
              </a:rPr>
              <a:t>意外后果</a:t>
            </a:r>
            <a:endParaRPr lang="en-US" altLang="zh-CN" sz="2400" dirty="0" smtClean="0">
              <a:latin typeface="微软雅黑" panose="020B0503020204020204" charset="-122"/>
              <a:ea typeface="微软雅黑" panose="020B0503020204020204" charset="-122"/>
              <a:cs typeface="微软雅黑" panose="020B0503020204020204" charset="-122"/>
            </a:endParaRPr>
          </a:p>
          <a:p>
            <a:endParaRPr lang="en-US" altLang="zh-CN" sz="2400" dirty="0">
              <a:latin typeface="微软雅黑" panose="020B0503020204020204" charset="-122"/>
              <a:ea typeface="微软雅黑" panose="020B0503020204020204" charset="-122"/>
              <a:cs typeface="微软雅黑" panose="020B0503020204020204" charset="-122"/>
            </a:endParaRPr>
          </a:p>
          <a:p>
            <a:r>
              <a:rPr lang="zh-CN" altLang="en-US" sz="2400" dirty="0" smtClean="0">
                <a:latin typeface="微软雅黑" panose="020B0503020204020204" charset="-122"/>
                <a:ea typeface="微软雅黑" panose="020B0503020204020204" charset="-122"/>
                <a:cs typeface="微软雅黑" panose="020B0503020204020204" charset="-122"/>
              </a:rPr>
              <a:t>         推论三：四种介入类型</a:t>
            </a:r>
            <a:endParaRPr lang="en-US" altLang="zh-CN" sz="2400" dirty="0"/>
          </a:p>
          <a:p>
            <a:pPr algn="just"/>
            <a:r>
              <a:rPr lang="zh-CN" altLang="en-US" sz="2400" dirty="0" smtClean="0"/>
              <a:t>          </a:t>
            </a:r>
            <a:endParaRPr lang="en-US" altLang="zh-CN" sz="2400" dirty="0" smtClean="0"/>
          </a:p>
          <a:p>
            <a:pPr algn="just"/>
            <a:r>
              <a:rPr lang="zh-CN" altLang="en-US" sz="2400" dirty="0"/>
              <a:t> </a:t>
            </a:r>
            <a:r>
              <a:rPr lang="zh-CN" altLang="en-US" sz="2400" dirty="0" smtClean="0"/>
              <a:t>         </a:t>
            </a:r>
            <a:endParaRPr lang="en-US" altLang="zh-CN" sz="1600" dirty="0" smtClean="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smtClean="0">
                <a:latin typeface="微软雅黑" panose="020B0503020204020204" charset="-122"/>
                <a:ea typeface="微软雅黑" panose="020B0503020204020204" charset="-122"/>
                <a:cs typeface="微软雅黑" panose="020B0503020204020204" charset="-122"/>
              </a:rPr>
              <a:t>Cliff</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Hooker. 2011. Introduction</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to</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Philosophy</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of</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Complex</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Systems:</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B. Handbook</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of</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the</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Philosophy</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of</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Science</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Volume</a:t>
            </a:r>
            <a:r>
              <a:rPr lang="zh-CN" altLang="en-US" sz="1600" dirty="0" smtClean="0">
                <a:latin typeface="微软雅黑" panose="020B0503020204020204" charset="-122"/>
                <a:ea typeface="微软雅黑" panose="020B0503020204020204" charset="-122"/>
                <a:cs typeface="微软雅黑" panose="020B0503020204020204" charset="-122"/>
              </a:rPr>
              <a:t> </a:t>
            </a:r>
            <a:r>
              <a:rPr lang="en-US" altLang="zh-CN" sz="1600" dirty="0" smtClean="0">
                <a:latin typeface="微软雅黑" panose="020B0503020204020204" charset="-122"/>
                <a:ea typeface="微软雅黑" panose="020B0503020204020204" charset="-122"/>
                <a:cs typeface="微软雅黑" panose="020B0503020204020204" charset="-122"/>
              </a:rPr>
              <a:t>10.</a:t>
            </a:r>
            <a:r>
              <a:rPr lang="zh-CN" altLang="en-US" sz="1600" dirty="0" smtClean="0">
                <a:latin typeface="微软雅黑" panose="020B0503020204020204" charset="-122"/>
                <a:ea typeface="微软雅黑" panose="020B0503020204020204" charset="-122"/>
                <a:cs typeface="微软雅黑" panose="020B0503020204020204" charset="-122"/>
              </a:rPr>
              <a:t> </a:t>
            </a:r>
            <a:r>
              <a:rPr lang="nb-NO" altLang="zh-CN" dirty="0"/>
              <a:t> </a:t>
            </a:r>
            <a:r>
              <a:rPr lang="nb-NO" altLang="zh-CN" dirty="0" err="1"/>
              <a:t>Elsevier</a:t>
            </a:r>
            <a:r>
              <a:rPr lang="nb-NO" altLang="zh-CN" dirty="0"/>
              <a:t> B.V</a:t>
            </a:r>
            <a:r>
              <a:rPr lang="nb-NO" altLang="zh-CN" dirty="0" smtClean="0"/>
              <a:t>.</a:t>
            </a:r>
            <a:endParaRPr lang="nb-NO" altLang="zh-CN" dirty="0"/>
          </a:p>
        </p:txBody>
      </p:sp>
      <p:sp>
        <p:nvSpPr>
          <p:cNvPr id="4" name="文本框 3"/>
          <p:cNvSpPr txBox="1"/>
          <p:nvPr/>
        </p:nvSpPr>
        <p:spPr>
          <a:xfrm>
            <a:off x="1597058" y="365632"/>
            <a:ext cx="9524624" cy="58356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条件依赖的介入路径</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7937005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44625" y="1154430"/>
            <a:ext cx="9792335" cy="3905043"/>
          </a:xfrm>
          <a:prstGeom prst="rect">
            <a:avLst/>
          </a:prstGeom>
          <a:noFill/>
          <a:ln w="9525">
            <a:noFill/>
          </a:ln>
        </p:spPr>
        <p:txBody>
          <a:bodyPr wrap="square">
            <a:spAutoFit/>
          </a:bodyPr>
          <a:lstStyle/>
          <a:p>
            <a:pPr>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       </a:t>
            </a:r>
            <a:r>
              <a:rPr lang="zh-CN" altLang="zh-CN" sz="2400" dirty="0">
                <a:latin typeface="微软雅黑" panose="020B0503020204020204" charset="-122"/>
                <a:ea typeface="微软雅黑" panose="020B0503020204020204" charset="-122"/>
                <a:cs typeface="微软雅黑" panose="020B0503020204020204" charset="-122"/>
              </a:rPr>
              <a:t>因果关系的操控性理论的基本观点是，原因是潜在的操控和控制效果手段。大致是这样，假设</a:t>
            </a:r>
            <a:r>
              <a:rPr lang="en-US" altLang="zh-CN" sz="2400" dirty="0">
                <a:latin typeface="微软雅黑" panose="020B0503020204020204" charset="-122"/>
                <a:ea typeface="微软雅黑" panose="020B0503020204020204" charset="-122"/>
                <a:cs typeface="微软雅黑" panose="020B0503020204020204" charset="-122"/>
              </a:rPr>
              <a:t>C</a:t>
            </a:r>
            <a:r>
              <a:rPr lang="zh-CN" altLang="zh-CN" sz="2400" dirty="0">
                <a:latin typeface="微软雅黑" panose="020B0503020204020204" charset="-122"/>
                <a:ea typeface="微软雅黑" panose="020B0503020204020204" charset="-122"/>
                <a:cs typeface="微软雅黑" panose="020B0503020204020204" charset="-122"/>
              </a:rPr>
              <a:t>引起</a:t>
            </a:r>
            <a:r>
              <a:rPr lang="en-US" altLang="zh-CN" sz="2400" dirty="0">
                <a:latin typeface="微软雅黑" panose="020B0503020204020204" charset="-122"/>
                <a:ea typeface="微软雅黑" panose="020B0503020204020204" charset="-122"/>
                <a:cs typeface="微软雅黑" panose="020B0503020204020204" charset="-122"/>
              </a:rPr>
              <a:t>E</a:t>
            </a:r>
            <a:r>
              <a:rPr lang="zh-CN" altLang="zh-CN" sz="2400" dirty="0">
                <a:latin typeface="微软雅黑" panose="020B0503020204020204" charset="-122"/>
                <a:ea typeface="微软雅黑" panose="020B0503020204020204" charset="-122"/>
                <a:cs typeface="微软雅黑" panose="020B0503020204020204" charset="-122"/>
              </a:rPr>
              <a:t>，那么，如果我们以恰当的方式和在适当环境下，能够改动</a:t>
            </a:r>
            <a:r>
              <a:rPr lang="en-US" altLang="zh-CN" sz="2400" dirty="0">
                <a:latin typeface="微软雅黑" panose="020B0503020204020204" charset="-122"/>
                <a:ea typeface="微软雅黑" panose="020B0503020204020204" charset="-122"/>
                <a:cs typeface="微软雅黑" panose="020B0503020204020204" charset="-122"/>
              </a:rPr>
              <a:t>C</a:t>
            </a:r>
            <a:r>
              <a:rPr lang="zh-CN" altLang="zh-CN" sz="2400" dirty="0">
                <a:latin typeface="微软雅黑" panose="020B0503020204020204" charset="-122"/>
                <a:ea typeface="微软雅黑" panose="020B0503020204020204" charset="-122"/>
                <a:cs typeface="微软雅黑" panose="020B0503020204020204" charset="-122"/>
              </a:rPr>
              <a:t>，</a:t>
            </a:r>
            <a:r>
              <a:rPr lang="en-US" altLang="zh-CN" sz="2400" dirty="0">
                <a:latin typeface="微软雅黑" panose="020B0503020204020204" charset="-122"/>
                <a:ea typeface="微软雅黑" panose="020B0503020204020204" charset="-122"/>
                <a:cs typeface="微软雅黑" panose="020B0503020204020204" charset="-122"/>
              </a:rPr>
              <a:t>E</a:t>
            </a:r>
            <a:r>
              <a:rPr lang="zh-CN" altLang="zh-CN" sz="2400" dirty="0">
                <a:latin typeface="微软雅黑" panose="020B0503020204020204" charset="-122"/>
                <a:ea typeface="微软雅黑" panose="020B0503020204020204" charset="-122"/>
                <a:cs typeface="微软雅黑" panose="020B0503020204020204" charset="-122"/>
              </a:rPr>
              <a:t>也将会改动，如果以恰当的方式和在恰当的环境下，对</a:t>
            </a:r>
            <a:r>
              <a:rPr lang="en-US" altLang="zh-CN" sz="2400" dirty="0">
                <a:latin typeface="微软雅黑" panose="020B0503020204020204" charset="-122"/>
                <a:ea typeface="微软雅黑" panose="020B0503020204020204" charset="-122"/>
                <a:cs typeface="微软雅黑" panose="020B0503020204020204" charset="-122"/>
              </a:rPr>
              <a:t>C</a:t>
            </a:r>
            <a:r>
              <a:rPr lang="zh-CN" altLang="zh-CN" sz="2400" dirty="0">
                <a:latin typeface="微软雅黑" panose="020B0503020204020204" charset="-122"/>
                <a:ea typeface="微软雅黑" panose="020B0503020204020204" charset="-122"/>
                <a:cs typeface="微软雅黑" panose="020B0503020204020204" charset="-122"/>
              </a:rPr>
              <a:t>的改动与</a:t>
            </a:r>
            <a:r>
              <a:rPr lang="en-US" altLang="zh-CN" sz="2400" dirty="0">
                <a:latin typeface="微软雅黑" panose="020B0503020204020204" charset="-122"/>
                <a:ea typeface="微软雅黑" panose="020B0503020204020204" charset="-122"/>
                <a:cs typeface="微软雅黑" panose="020B0503020204020204" charset="-122"/>
              </a:rPr>
              <a:t>E</a:t>
            </a:r>
            <a:r>
              <a:rPr lang="zh-CN" altLang="zh-CN" sz="2400" dirty="0">
                <a:latin typeface="微软雅黑" panose="020B0503020204020204" charset="-122"/>
                <a:ea typeface="微软雅黑" panose="020B0503020204020204" charset="-122"/>
                <a:cs typeface="微软雅黑" panose="020B0503020204020204" charset="-122"/>
              </a:rPr>
              <a:t>的改动相关联，那么</a:t>
            </a:r>
            <a:r>
              <a:rPr lang="en-US" altLang="zh-CN" sz="2400" dirty="0">
                <a:latin typeface="微软雅黑" panose="020B0503020204020204" charset="-122"/>
                <a:ea typeface="微软雅黑" panose="020B0503020204020204" charset="-122"/>
                <a:cs typeface="微软雅黑" panose="020B0503020204020204" charset="-122"/>
              </a:rPr>
              <a:t>C</a:t>
            </a:r>
            <a:r>
              <a:rPr lang="zh-CN" altLang="zh-CN" sz="2400" dirty="0">
                <a:latin typeface="微软雅黑" panose="020B0503020204020204" charset="-122"/>
                <a:ea typeface="微软雅黑" panose="020B0503020204020204" charset="-122"/>
                <a:cs typeface="微软雅黑" panose="020B0503020204020204" charset="-122"/>
              </a:rPr>
              <a:t>引起</a:t>
            </a:r>
            <a:r>
              <a:rPr lang="en-US" altLang="zh-CN" sz="2400" dirty="0">
                <a:latin typeface="微软雅黑" panose="020B0503020204020204" charset="-122"/>
                <a:ea typeface="微软雅黑" panose="020B0503020204020204" charset="-122"/>
                <a:cs typeface="微软雅黑" panose="020B0503020204020204" charset="-122"/>
              </a:rPr>
              <a:t>E</a:t>
            </a:r>
            <a:r>
              <a:rPr lang="zh-CN" altLang="zh-CN" sz="2400" dirty="0">
                <a:latin typeface="微软雅黑" panose="020B0503020204020204" charset="-122"/>
                <a:ea typeface="微软雅黑" panose="020B0503020204020204" charset="-122"/>
                <a:cs typeface="微软雅黑" panose="020B0503020204020204" charset="-122"/>
              </a:rPr>
              <a:t>。在理想的实验操作情景中，</a:t>
            </a:r>
            <a:r>
              <a:rPr lang="en-US" altLang="zh-CN" sz="2400" dirty="0">
                <a:latin typeface="微软雅黑" panose="020B0503020204020204" charset="-122"/>
                <a:ea typeface="微软雅黑" panose="020B0503020204020204" charset="-122"/>
                <a:cs typeface="微软雅黑" panose="020B0503020204020204" charset="-122"/>
              </a:rPr>
              <a:t>B</a:t>
            </a:r>
            <a:r>
              <a:rPr lang="zh-CN" altLang="zh-CN" sz="2400" dirty="0">
                <a:latin typeface="微软雅黑" panose="020B0503020204020204" charset="-122"/>
                <a:ea typeface="微软雅黑" panose="020B0503020204020204" charset="-122"/>
                <a:cs typeface="微软雅黑" panose="020B0503020204020204" charset="-122"/>
              </a:rPr>
              <a:t>引起</a:t>
            </a:r>
            <a:r>
              <a:rPr lang="en-US" altLang="zh-CN" sz="2400" dirty="0">
                <a:latin typeface="微软雅黑" panose="020B0503020204020204" charset="-122"/>
                <a:ea typeface="微软雅黑" panose="020B0503020204020204" charset="-122"/>
                <a:cs typeface="微软雅黑" panose="020B0503020204020204" charset="-122"/>
              </a:rPr>
              <a:t>S</a:t>
            </a:r>
            <a:r>
              <a:rPr lang="zh-CN" altLang="zh-CN" sz="2400" dirty="0">
                <a:latin typeface="微软雅黑" panose="020B0503020204020204" charset="-122"/>
                <a:ea typeface="微软雅黑" panose="020B0503020204020204" charset="-122"/>
                <a:cs typeface="微软雅黑" panose="020B0503020204020204" charset="-122"/>
              </a:rPr>
              <a:t>，就意味着仅此而已，即如果</a:t>
            </a:r>
            <a:r>
              <a:rPr lang="en-US" altLang="zh-CN" sz="2400" dirty="0">
                <a:latin typeface="微软雅黑" panose="020B0503020204020204" charset="-122"/>
                <a:ea typeface="微软雅黑" panose="020B0503020204020204" charset="-122"/>
                <a:cs typeface="微软雅黑" panose="020B0503020204020204" charset="-122"/>
              </a:rPr>
              <a:t>B</a:t>
            </a:r>
            <a:r>
              <a:rPr lang="zh-CN" altLang="zh-CN" sz="2400" dirty="0">
                <a:latin typeface="微软雅黑" panose="020B0503020204020204" charset="-122"/>
                <a:ea typeface="微软雅黑" panose="020B0503020204020204" charset="-122"/>
                <a:cs typeface="微软雅黑" panose="020B0503020204020204" charset="-122"/>
              </a:rPr>
              <a:t>的一个适当设计的实验操控被做了出来，那么</a:t>
            </a:r>
            <a:r>
              <a:rPr lang="en-US" altLang="zh-CN" sz="2400" dirty="0">
                <a:latin typeface="微软雅黑" panose="020B0503020204020204" charset="-122"/>
                <a:ea typeface="微软雅黑" panose="020B0503020204020204" charset="-122"/>
                <a:cs typeface="微软雅黑" panose="020B0503020204020204" charset="-122"/>
              </a:rPr>
              <a:t>S</a:t>
            </a:r>
            <a:r>
              <a:rPr lang="zh-CN" altLang="zh-CN" sz="2400" dirty="0">
                <a:latin typeface="微软雅黑" panose="020B0503020204020204" charset="-122"/>
                <a:ea typeface="微软雅黑" panose="020B0503020204020204" charset="-122"/>
                <a:cs typeface="微软雅黑" panose="020B0503020204020204" charset="-122"/>
              </a:rPr>
              <a:t>的值（或者</a:t>
            </a:r>
            <a:r>
              <a:rPr lang="en-US" altLang="zh-CN" sz="2400" dirty="0">
                <a:latin typeface="微软雅黑" panose="020B0503020204020204" charset="-122"/>
                <a:ea typeface="微软雅黑" panose="020B0503020204020204" charset="-122"/>
                <a:cs typeface="微软雅黑" panose="020B0503020204020204" charset="-122"/>
              </a:rPr>
              <a:t>S</a:t>
            </a:r>
            <a:r>
              <a:rPr lang="zh-CN" altLang="zh-CN" sz="2400" dirty="0">
                <a:latin typeface="微软雅黑" panose="020B0503020204020204" charset="-122"/>
                <a:ea typeface="微软雅黑" panose="020B0503020204020204" charset="-122"/>
                <a:cs typeface="微软雅黑" panose="020B0503020204020204" charset="-122"/>
              </a:rPr>
              <a:t>的概率）就将做出改变。</a:t>
            </a:r>
            <a:r>
              <a:rPr lang="zh-CN" altLang="en-US" sz="2400" dirty="0">
                <a:latin typeface="微软雅黑" panose="020B0503020204020204" charset="-122"/>
                <a:ea typeface="微软雅黑" panose="020B0503020204020204" charset="-122"/>
                <a:cs typeface="微软雅黑" panose="020B0503020204020204" charset="-122"/>
              </a:rPr>
              <a:t>（卡特赖特，</a:t>
            </a:r>
            <a:r>
              <a:rPr lang="en-US" altLang="zh-CN" sz="2400" dirty="0">
                <a:latin typeface="微软雅黑" panose="020B0503020204020204" charset="-122"/>
                <a:ea typeface="微软雅黑" panose="020B0503020204020204" charset="-122"/>
                <a:cs typeface="微软雅黑" panose="020B0503020204020204" charset="-122"/>
              </a:rPr>
              <a:t>2006</a:t>
            </a:r>
            <a:r>
              <a:rPr lang="zh-CN" altLang="en-US" sz="2400" dirty="0">
                <a:latin typeface="微软雅黑" panose="020B0503020204020204" charset="-122"/>
                <a:ea typeface="微软雅黑" panose="020B0503020204020204" charset="-122"/>
                <a:cs typeface="微软雅黑" panose="020B0503020204020204" charset="-122"/>
              </a:rPr>
              <a:t>）</a:t>
            </a:r>
            <a:endParaRPr lang="zh-CN" altLang="zh-CN" sz="24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97058" y="365632"/>
            <a:ext cx="9524624" cy="58356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依赖时空边界条件的操控型介入</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5216472"/>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44625" y="1154430"/>
            <a:ext cx="9792335" cy="3416320"/>
          </a:xfrm>
          <a:prstGeom prst="rect">
            <a:avLst/>
          </a:prstGeom>
          <a:noFill/>
          <a:ln w="9525">
            <a:noFill/>
          </a:ln>
        </p:spPr>
        <p:txBody>
          <a:bodyPr wrap="square">
            <a:spAutoFit/>
          </a:bodyPr>
          <a:lstStyle/>
          <a:p>
            <a:pPr indent="0" fontAlgn="auto">
              <a:lnSpc>
                <a:spcPct val="150000"/>
              </a:lnSpc>
            </a:pPr>
            <a:r>
              <a:rPr sz="2400" dirty="0" smtClean="0">
                <a:latin typeface="微软雅黑" panose="020B0503020204020204" charset="-122"/>
                <a:ea typeface="微软雅黑" panose="020B0503020204020204" charset="-122"/>
                <a:cs typeface="微软雅黑" panose="020B0503020204020204" charset="-122"/>
              </a:rPr>
              <a:t>       </a:t>
            </a:r>
            <a:r>
              <a:rPr lang="zh-CN" altLang="zh-CN" sz="2400" dirty="0" smtClean="0">
                <a:latin typeface="微软雅黑" panose="020B0503020204020204" charset="-122"/>
                <a:ea typeface="微软雅黑" panose="020B0503020204020204" charset="-122"/>
                <a:cs typeface="微软雅黑" panose="020B0503020204020204" charset="-122"/>
              </a:rPr>
              <a:t>人类</a:t>
            </a:r>
            <a:r>
              <a:rPr lang="zh-CN" altLang="zh-CN" sz="2400" dirty="0">
                <a:latin typeface="微软雅黑" panose="020B0503020204020204" charset="-122"/>
                <a:ea typeface="微软雅黑" panose="020B0503020204020204" charset="-122"/>
                <a:cs typeface="微软雅黑" panose="020B0503020204020204" charset="-122"/>
              </a:rPr>
              <a:t>行动情景一直处于不断变化中，无法重复检验有方向的因果依赖，也无法精确地通过操控原因来产生可以反复出现的结果。然而，我们知道对于初始条件的干预，肯定会引起人类活动系统产出结果的变化</a:t>
            </a:r>
            <a:r>
              <a:rPr lang="zh-CN" altLang="zh-CN" sz="2400" dirty="0" smtClean="0">
                <a:latin typeface="微软雅黑" panose="020B0503020204020204" charset="-122"/>
                <a:ea typeface="微软雅黑" panose="020B0503020204020204" charset="-122"/>
                <a:cs typeface="微软雅黑" panose="020B0503020204020204" charset="-122"/>
              </a:rPr>
              <a:t>。</a:t>
            </a:r>
            <a:r>
              <a:rPr lang="zh-CN" altLang="en-US" sz="2400" dirty="0" smtClean="0">
                <a:latin typeface="微软雅黑" panose="020B0503020204020204" charset="-122"/>
                <a:ea typeface="微软雅黑" panose="020B0503020204020204" charset="-122"/>
                <a:cs typeface="微软雅黑" panose="020B0503020204020204" charset="-122"/>
              </a:rPr>
              <a:t> </a:t>
            </a:r>
            <a:endParaRPr lang="en-US" altLang="zh-CN" sz="2400" dirty="0" smtClean="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 </a:t>
            </a:r>
            <a:r>
              <a:rPr lang="zh-CN" altLang="en-US" sz="2400" dirty="0" smtClean="0">
                <a:latin typeface="微软雅黑" panose="020B0503020204020204" charset="-122"/>
                <a:ea typeface="微软雅黑" panose="020B0503020204020204" charset="-122"/>
                <a:cs typeface="微软雅黑" panose="020B0503020204020204" charset="-122"/>
              </a:rPr>
              <a:t>     </a:t>
            </a:r>
            <a:r>
              <a:rPr lang="zh-CN" altLang="zh-CN" sz="2400" dirty="0" smtClean="0">
                <a:latin typeface="微软雅黑" panose="020B0503020204020204" charset="-122"/>
                <a:ea typeface="微软雅黑" panose="020B0503020204020204" charset="-122"/>
                <a:cs typeface="微软雅黑" panose="020B0503020204020204" charset="-122"/>
              </a:rPr>
              <a:t>干预</a:t>
            </a:r>
            <a:r>
              <a:rPr lang="zh-CN" altLang="zh-CN" sz="2400" dirty="0">
                <a:latin typeface="微软雅黑" panose="020B0503020204020204" charset="-122"/>
                <a:ea typeface="微软雅黑" panose="020B0503020204020204" charset="-122"/>
                <a:cs typeface="微软雅黑" panose="020B0503020204020204" charset="-122"/>
              </a:rPr>
              <a:t>初始条件虽然达不到操控原因对结果的精确重复作用，但初始条件的敏感性特征可以使行动主体的干预行动更可能实现目的，增加实现预期变化的概率。</a:t>
            </a:r>
            <a:endParaRPr lang="en-US" altLang="zh-CN"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44625" y="1154430"/>
            <a:ext cx="9792335" cy="3351046"/>
          </a:xfrm>
          <a:prstGeom prst="rect">
            <a:avLst/>
          </a:prstGeom>
          <a:noFill/>
          <a:ln w="9525">
            <a:noFill/>
          </a:ln>
        </p:spPr>
        <p:txBody>
          <a:bodyPr wrap="square">
            <a:spAutoFit/>
          </a:bodyPr>
          <a:lstStyle/>
          <a:p>
            <a:pPr algn="just">
              <a:lnSpc>
                <a:spcPct val="150000"/>
              </a:lnSpc>
            </a:pPr>
            <a:r>
              <a:rPr lang="zh-CN" altLang="en-US" sz="2400" dirty="0" smtClean="0">
                <a:latin typeface="微软雅黑" panose="020B0503020204020204" charset="-122"/>
                <a:ea typeface="微软雅黑" panose="020B0503020204020204" charset="-122"/>
                <a:cs typeface="微软雅黑" panose="020B0503020204020204" charset="-122"/>
              </a:rPr>
              <a:t>      </a:t>
            </a:r>
            <a:r>
              <a:rPr lang="zh-CN" altLang="zh-CN" sz="2400" dirty="0" smtClean="0">
                <a:latin typeface="微软雅黑" panose="020B0503020204020204" charset="-122"/>
                <a:ea typeface="微软雅黑" panose="020B0503020204020204" charset="-122"/>
                <a:cs typeface="微软雅黑" panose="020B0503020204020204" charset="-122"/>
              </a:rPr>
              <a:t>根定义</a:t>
            </a:r>
            <a:r>
              <a:rPr lang="zh-CN" altLang="zh-CN" sz="2400" dirty="0">
                <a:latin typeface="微软雅黑" panose="020B0503020204020204" charset="-122"/>
                <a:ea typeface="微软雅黑" panose="020B0503020204020204" charset="-122"/>
                <a:cs typeface="微软雅黑" panose="020B0503020204020204" charset="-122"/>
              </a:rPr>
              <a:t>（</a:t>
            </a:r>
            <a:r>
              <a:rPr lang="en-US" altLang="zh-CN" sz="2400" dirty="0">
                <a:latin typeface="微软雅黑" panose="020B0503020204020204" charset="-122"/>
                <a:ea typeface="微软雅黑" panose="020B0503020204020204" charset="-122"/>
                <a:cs typeface="微软雅黑" panose="020B0503020204020204" charset="-122"/>
              </a:rPr>
              <a:t>root definition</a:t>
            </a:r>
            <a:r>
              <a:rPr lang="zh-CN" altLang="zh-CN" sz="2400" dirty="0">
                <a:latin typeface="微软雅黑" panose="020B0503020204020204" charset="-122"/>
                <a:ea typeface="微软雅黑" panose="020B0503020204020204" charset="-122"/>
                <a:cs typeface="微软雅黑" panose="020B0503020204020204" charset="-122"/>
              </a:rPr>
              <a:t>）就是把任何有目的活动都表达为一种输入－－转换</a:t>
            </a:r>
            <a:r>
              <a:rPr lang="en-US" altLang="zh-CN" sz="2400" dirty="0">
                <a:latin typeface="微软雅黑" panose="020B0503020204020204" charset="-122"/>
                <a:ea typeface="微软雅黑" panose="020B0503020204020204" charset="-122"/>
                <a:cs typeface="微软雅黑" panose="020B0503020204020204" charset="-122"/>
              </a:rPr>
              <a:t>—</a:t>
            </a:r>
            <a:r>
              <a:rPr lang="zh-CN" altLang="zh-CN" sz="2400" dirty="0">
                <a:latin typeface="微软雅黑" panose="020B0503020204020204" charset="-122"/>
                <a:ea typeface="微软雅黑" panose="020B0503020204020204" charset="-122"/>
                <a:cs typeface="微软雅黑" panose="020B0503020204020204" charset="-122"/>
              </a:rPr>
              <a:t>输出的逻辑形式，它同时也是对基于某一世界观的目的行为的抽象描述。例如，研究者可用</a:t>
            </a:r>
            <a:r>
              <a:rPr lang="en-US" altLang="zh-CN" sz="2400" dirty="0">
                <a:latin typeface="微软雅黑" panose="020B0503020204020204" charset="-122"/>
                <a:ea typeface="微软雅黑" panose="020B0503020204020204" charset="-122"/>
                <a:cs typeface="微软雅黑" panose="020B0503020204020204" charset="-122"/>
              </a:rPr>
              <a:t>“</a:t>
            </a:r>
            <a:r>
              <a:rPr lang="zh-CN" altLang="zh-CN" sz="2400" dirty="0" smtClean="0">
                <a:latin typeface="微软雅黑" panose="020B0503020204020204" charset="-122"/>
                <a:ea typeface="微软雅黑" panose="020B0503020204020204" charset="-122"/>
                <a:cs typeface="微软雅黑" panose="020B0503020204020204" charset="-122"/>
              </a:rPr>
              <a:t>通过Ｙ来</a:t>
            </a:r>
            <a:r>
              <a:rPr lang="zh-CN" altLang="zh-CN" sz="2400" dirty="0">
                <a:latin typeface="微软雅黑" panose="020B0503020204020204" charset="-122"/>
                <a:ea typeface="微软雅黑" panose="020B0503020204020204" charset="-122"/>
                <a:cs typeface="微软雅黑" panose="020B0503020204020204" charset="-122"/>
              </a:rPr>
              <a:t>完成</a:t>
            </a:r>
            <a:r>
              <a:rPr lang="zh-CN" altLang="zh-CN" sz="2400" dirty="0" smtClean="0">
                <a:latin typeface="微软雅黑" panose="020B0503020204020204" charset="-122"/>
                <a:ea typeface="微软雅黑" panose="020B0503020204020204" charset="-122"/>
                <a:cs typeface="微软雅黑" panose="020B0503020204020204" charset="-122"/>
              </a:rPr>
              <a:t>Ｘ最终</a:t>
            </a:r>
            <a:r>
              <a:rPr lang="zh-CN" altLang="zh-CN" sz="2400" dirty="0">
                <a:latin typeface="微软雅黑" panose="020B0503020204020204" charset="-122"/>
                <a:ea typeface="微软雅黑" panose="020B0503020204020204" charset="-122"/>
                <a:cs typeface="微软雅黑" panose="020B0503020204020204" charset="-122"/>
              </a:rPr>
              <a:t>实现Ｚ</a:t>
            </a:r>
            <a:r>
              <a:rPr lang="en-US" altLang="zh-CN" sz="2400" dirty="0">
                <a:latin typeface="微软雅黑" panose="020B0503020204020204" charset="-122"/>
                <a:ea typeface="微软雅黑" panose="020B0503020204020204" charset="-122"/>
                <a:cs typeface="微软雅黑" panose="020B0503020204020204" charset="-122"/>
              </a:rPr>
              <a:t>”</a:t>
            </a:r>
            <a:r>
              <a:rPr lang="zh-CN" altLang="zh-CN" sz="2400" dirty="0">
                <a:latin typeface="微软雅黑" panose="020B0503020204020204" charset="-122"/>
                <a:ea typeface="微软雅黑" panose="020B0503020204020204" charset="-122"/>
                <a:cs typeface="微软雅黑" panose="020B0503020204020204" charset="-122"/>
              </a:rPr>
              <a:t>的形式来表达某一特定目的活动。</a:t>
            </a:r>
            <a:r>
              <a:rPr lang="zh-CN" altLang="zh-CN" sz="2400" dirty="0" smtClean="0">
                <a:latin typeface="微软雅黑" panose="020B0503020204020204" charset="-122"/>
                <a:ea typeface="微软雅黑" panose="020B0503020204020204" charset="-122"/>
                <a:cs typeface="微软雅黑" panose="020B0503020204020204" charset="-122"/>
              </a:rPr>
              <a:t>其中Ｙ代表</a:t>
            </a:r>
            <a:r>
              <a:rPr lang="zh-CN" altLang="zh-CN" sz="2400" dirty="0">
                <a:latin typeface="微软雅黑" panose="020B0503020204020204" charset="-122"/>
                <a:ea typeface="微软雅黑" panose="020B0503020204020204" charset="-122"/>
                <a:cs typeface="微软雅黑" panose="020B0503020204020204" charset="-122"/>
              </a:rPr>
              <a:t>一种转换过程或实现手段</a:t>
            </a:r>
            <a:r>
              <a:rPr lang="en-US" altLang="zh-CN" sz="2400" dirty="0">
                <a:latin typeface="微软雅黑" panose="020B0503020204020204" charset="-122"/>
                <a:ea typeface="微软雅黑" panose="020B0503020204020204" charset="-122"/>
                <a:cs typeface="微软雅黑" panose="020B0503020204020204" charset="-122"/>
              </a:rPr>
              <a:t>(transformation)</a:t>
            </a:r>
            <a:r>
              <a:rPr lang="zh-CN" altLang="zh-CN" sz="2400" dirty="0">
                <a:latin typeface="微软雅黑" panose="020B0503020204020204" charset="-122"/>
                <a:ea typeface="微软雅黑" panose="020B0503020204020204" charset="-122"/>
                <a:cs typeface="微软雅黑" panose="020B0503020204020204" charset="-122"/>
              </a:rPr>
              <a:t>，</a:t>
            </a:r>
            <a:r>
              <a:rPr lang="zh-CN" altLang="zh-CN" sz="2400" dirty="0" smtClean="0">
                <a:latin typeface="微软雅黑" panose="020B0503020204020204" charset="-122"/>
                <a:ea typeface="微软雅黑" panose="020B0503020204020204" charset="-122"/>
                <a:cs typeface="微软雅黑" panose="020B0503020204020204" charset="-122"/>
              </a:rPr>
              <a:t>Ｚ代表</a:t>
            </a:r>
            <a:r>
              <a:rPr lang="zh-CN" altLang="zh-CN" sz="2400" dirty="0">
                <a:latin typeface="微软雅黑" panose="020B0503020204020204" charset="-122"/>
                <a:ea typeface="微软雅黑" panose="020B0503020204020204" charset="-122"/>
                <a:cs typeface="微软雅黑" panose="020B0503020204020204" charset="-122"/>
              </a:rPr>
              <a:t>了终极目标，即一种世界观</a:t>
            </a:r>
            <a:r>
              <a:rPr lang="zh-CN" altLang="zh-CN" sz="2400" dirty="0" smtClean="0">
                <a:latin typeface="微软雅黑" panose="020B0503020204020204" charset="-122"/>
                <a:ea typeface="微软雅黑" panose="020B0503020204020204" charset="-122"/>
                <a:cs typeface="微软雅黑" panose="020B0503020204020204" charset="-122"/>
              </a:rPr>
              <a:t>。</a:t>
            </a:r>
            <a:endParaRPr lang="en-US" altLang="zh-CN" sz="2400" dirty="0">
              <a:latin typeface="微软雅黑" panose="020B0503020204020204" charset="-122"/>
              <a:ea typeface="微软雅黑" panose="020B0503020204020204" charset="-122"/>
              <a:cs typeface="微软雅黑" panose="020B0503020204020204" charset="-122"/>
            </a:endParaRPr>
          </a:p>
          <a:p>
            <a:pPr algn="just">
              <a:lnSpc>
                <a:spcPct val="150000"/>
              </a:lnSpc>
            </a:pPr>
            <a:endParaRPr lang="zh-CN" altLang="zh-CN" sz="24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97058" y="365632"/>
            <a:ext cx="9524624" cy="58356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依赖主体认识条件的助推型介入</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625" y="4033157"/>
            <a:ext cx="9677057" cy="2169802"/>
          </a:xfrm>
          <a:prstGeom prst="rect">
            <a:avLst/>
          </a:prstGeom>
        </p:spPr>
      </p:pic>
    </p:spTree>
    <p:extLst>
      <p:ext uri="{BB962C8B-B14F-4D97-AF65-F5344CB8AC3E}">
        <p14:creationId xmlns:p14="http://schemas.microsoft.com/office/powerpoint/2010/main" val="2637111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44625" y="1154430"/>
            <a:ext cx="9792335" cy="2862322"/>
          </a:xfrm>
          <a:prstGeom prst="rect">
            <a:avLst/>
          </a:prstGeom>
          <a:noFill/>
          <a:ln w="9525">
            <a:noFill/>
          </a:ln>
        </p:spPr>
        <p:txBody>
          <a:bodyPr wrap="square">
            <a:spAutoFit/>
          </a:bodyPr>
          <a:lstStyle/>
          <a:p>
            <a:pPr indent="0" fontAlgn="auto">
              <a:lnSpc>
                <a:spcPct val="150000"/>
              </a:lnSpc>
            </a:pPr>
            <a:r>
              <a:rPr lang="zh-CN" altLang="en-US" sz="2400" dirty="0" smtClean="0">
                <a:latin typeface="微软雅黑" panose="020B0503020204020204" charset="-122"/>
                <a:ea typeface="微软雅黑" panose="020B0503020204020204" charset="-122"/>
                <a:cs typeface="微软雅黑" panose="020B0503020204020204" charset="-122"/>
              </a:rPr>
              <a:t>       </a:t>
            </a:r>
            <a:r>
              <a:rPr lang="zh-CN" altLang="zh-CN" sz="2400" dirty="0" smtClean="0">
                <a:latin typeface="微软雅黑" panose="020B0503020204020204" charset="-122"/>
                <a:ea typeface="微软雅黑" panose="020B0503020204020204" charset="-122"/>
                <a:cs typeface="微软雅黑" panose="020B0503020204020204" charset="-122"/>
              </a:rPr>
              <a:t>一</a:t>
            </a:r>
            <a:r>
              <a:rPr lang="zh-CN" altLang="zh-CN" sz="2400" dirty="0">
                <a:latin typeface="微软雅黑" panose="020B0503020204020204" charset="-122"/>
                <a:ea typeface="微软雅黑" panose="020B0503020204020204" charset="-122"/>
                <a:cs typeface="微软雅黑" panose="020B0503020204020204" charset="-122"/>
              </a:rPr>
              <a:t>个具有新动力学形式的新约束的突现，可能导致进一步的自上而下的约束随后的动力学形成，从而产生新的实体，如果没有之前的形成事件，这在动力学上是不可能形成的。 这种动力学结果的路径依赖级联（</a:t>
            </a:r>
            <a:r>
              <a:rPr lang="en-US" altLang="zh-CN" sz="2400" dirty="0">
                <a:latin typeface="微软雅黑" panose="020B0503020204020204" charset="-122"/>
                <a:ea typeface="微软雅黑" panose="020B0503020204020204" charset="-122"/>
                <a:cs typeface="微软雅黑" panose="020B0503020204020204" charset="-122"/>
              </a:rPr>
              <a:t>cascade</a:t>
            </a:r>
            <a:r>
              <a:rPr lang="zh-CN" altLang="zh-CN" sz="2400" dirty="0">
                <a:latin typeface="微软雅黑" panose="020B0503020204020204" charset="-122"/>
                <a:ea typeface="微软雅黑" panose="020B0503020204020204" charset="-122"/>
                <a:cs typeface="微软雅黑" panose="020B0503020204020204" charset="-122"/>
              </a:rPr>
              <a:t>）以其初始形成事件为标志，因此表现出这些历史约束的动力学固定。 </a:t>
            </a:r>
            <a:endParaRPr lang="en-US" altLang="zh-CN" sz="24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97058" y="365632"/>
            <a:ext cx="9524624" cy="58356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依赖历史条件的行动型介入</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624" y="4016752"/>
            <a:ext cx="4547961" cy="2449951"/>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792" y="4016752"/>
            <a:ext cx="4599351" cy="2449952"/>
          </a:xfrm>
          <a:prstGeom prst="rect">
            <a:avLst/>
          </a:prstGeom>
        </p:spPr>
      </p:pic>
    </p:spTree>
    <p:extLst>
      <p:ext uri="{BB962C8B-B14F-4D97-AF65-F5344CB8AC3E}">
        <p14:creationId xmlns:p14="http://schemas.microsoft.com/office/powerpoint/2010/main" val="130558125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clouds-2354580_960_720_副本"/>
          <p:cNvPicPr>
            <a:picLocks noChangeAspect="1"/>
          </p:cNvPicPr>
          <p:nvPr/>
        </p:nvPicPr>
        <p:blipFill>
          <a:blip r:embed="rId2"/>
          <a:srcRect/>
          <a:stretch>
            <a:fillRect/>
          </a:stretch>
        </p:blipFill>
        <p:spPr>
          <a:xfrm>
            <a:off x="-27305" y="-101600"/>
            <a:ext cx="12266930" cy="7002780"/>
          </a:xfrm>
          <a:prstGeom prst="rect">
            <a:avLst/>
          </a:prstGeom>
        </p:spPr>
      </p:pic>
      <p:sp>
        <p:nvSpPr>
          <p:cNvPr id="27" name="任意多边形 26"/>
          <p:cNvSpPr/>
          <p:nvPr/>
        </p:nvSpPr>
        <p:spPr>
          <a:xfrm>
            <a:off x="-27305" y="-101600"/>
            <a:ext cx="12266930" cy="6971030"/>
          </a:xfrm>
          <a:custGeom>
            <a:avLst/>
            <a:gdLst>
              <a:gd name="connisteX0" fmla="*/ 0 w 12266930"/>
              <a:gd name="connsiteY0" fmla="*/ 1065530 h 6971030"/>
              <a:gd name="connisteX1" fmla="*/ 2094230 w 12266930"/>
              <a:gd name="connsiteY1" fmla="*/ 19050 h 6971030"/>
              <a:gd name="connisteX2" fmla="*/ 10323830 w 12266930"/>
              <a:gd name="connsiteY2" fmla="*/ 0 h 6971030"/>
              <a:gd name="connisteX3" fmla="*/ 12247880 w 12266930"/>
              <a:gd name="connsiteY3" fmla="*/ 970280 h 6971030"/>
              <a:gd name="connisteX4" fmla="*/ 12266930 w 12266930"/>
              <a:gd name="connsiteY4" fmla="*/ 5999480 h 6971030"/>
              <a:gd name="connisteX5" fmla="*/ 10380980 w 12266930"/>
              <a:gd name="connsiteY5" fmla="*/ 6971030 h 6971030"/>
              <a:gd name="connisteX6" fmla="*/ 1846580 w 12266930"/>
              <a:gd name="connsiteY6" fmla="*/ 6971030 h 6971030"/>
              <a:gd name="connisteX7" fmla="*/ 0 w 12266930"/>
              <a:gd name="connsiteY7" fmla="*/ 5999480 h 6971030"/>
              <a:gd name="connisteX8" fmla="*/ 0 w 12266930"/>
              <a:gd name="connsiteY8" fmla="*/ 1065530 h 69710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2266930" h="6971030">
                <a:moveTo>
                  <a:pt x="0" y="1065530"/>
                </a:moveTo>
                <a:lnTo>
                  <a:pt x="2094230" y="19050"/>
                </a:lnTo>
                <a:lnTo>
                  <a:pt x="10323830" y="0"/>
                </a:lnTo>
                <a:lnTo>
                  <a:pt x="12247880" y="970280"/>
                </a:lnTo>
                <a:lnTo>
                  <a:pt x="12266930" y="5999480"/>
                </a:lnTo>
                <a:lnTo>
                  <a:pt x="10380980" y="6971030"/>
                </a:lnTo>
                <a:lnTo>
                  <a:pt x="1846580" y="6971030"/>
                </a:lnTo>
                <a:lnTo>
                  <a:pt x="0" y="5999480"/>
                </a:lnTo>
                <a:lnTo>
                  <a:pt x="0" y="1065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pic>
        <p:nvPicPr>
          <p:cNvPr id="3" name="图片 2" descr="clouds-2354580_960_720_副本"/>
          <p:cNvPicPr>
            <a:picLocks noChangeAspect="1"/>
          </p:cNvPicPr>
          <p:nvPr/>
        </p:nvPicPr>
        <p:blipFill>
          <a:blip r:embed="rId3"/>
          <a:srcRect/>
          <a:stretch>
            <a:fillRect/>
          </a:stretch>
        </p:blipFill>
        <p:spPr>
          <a:xfrm rot="5400000">
            <a:off x="1548130" y="2470785"/>
            <a:ext cx="2205355" cy="1915160"/>
          </a:xfrm>
          <a:prstGeom prst="hexagon">
            <a:avLst/>
          </a:prstGeom>
        </p:spPr>
      </p:pic>
      <p:sp>
        <p:nvSpPr>
          <p:cNvPr id="4" name="六边形 3"/>
          <p:cNvSpPr/>
          <p:nvPr/>
        </p:nvSpPr>
        <p:spPr>
          <a:xfrm>
            <a:off x="1844675" y="2740660"/>
            <a:ext cx="1609090" cy="1385570"/>
          </a:xfrm>
          <a:prstGeom prst="hexagon">
            <a:avLst/>
          </a:prstGeom>
          <a:gradFill>
            <a:gsLst>
              <a:gs pos="0">
                <a:srgbClr val="7CD9F1">
                  <a:alpha val="0"/>
                </a:srgbClr>
              </a:gs>
              <a:gs pos="94000">
                <a:srgbClr val="6EA8D9">
                  <a:alpha val="10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t>1</a:t>
            </a:r>
            <a:endParaRPr lang="zh-CN" altLang="en-US" sz="4000" dirty="0"/>
          </a:p>
        </p:txBody>
      </p:sp>
      <p:sp>
        <p:nvSpPr>
          <p:cNvPr id="5" name="六边形 4"/>
          <p:cNvSpPr/>
          <p:nvPr/>
        </p:nvSpPr>
        <p:spPr>
          <a:xfrm rot="5400000">
            <a:off x="1674495" y="2608580"/>
            <a:ext cx="1948815" cy="164973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183379" y="2916555"/>
            <a:ext cx="6773091" cy="922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应用系统思考前沿简介</a:t>
            </a:r>
            <a:endParaRPr lang="zh-CN" altLang="en-US" sz="24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8" name="直接连接符 27"/>
          <p:cNvCxnSpPr/>
          <p:nvPr/>
        </p:nvCxnSpPr>
        <p:spPr>
          <a:xfrm>
            <a:off x="11840210" y="669290"/>
            <a:ext cx="0" cy="542925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44625" y="1154430"/>
            <a:ext cx="9792335" cy="3416320"/>
          </a:xfrm>
          <a:prstGeom prst="rect">
            <a:avLst/>
          </a:prstGeom>
          <a:noFill/>
          <a:ln w="9525">
            <a:noFill/>
          </a:ln>
        </p:spPr>
        <p:txBody>
          <a:bodyPr wrap="square">
            <a:spAutoFit/>
          </a:bodyPr>
          <a:lstStyle/>
          <a:p>
            <a:pPr indent="0" fontAlgn="auto">
              <a:lnSpc>
                <a:spcPct val="150000"/>
              </a:lnSpc>
            </a:pPr>
            <a:r>
              <a:rPr lang="zh-CN" altLang="en-US" sz="2400" dirty="0" smtClean="0">
                <a:latin typeface="微软雅黑" panose="020B0503020204020204" charset="-122"/>
                <a:ea typeface="微软雅黑" panose="020B0503020204020204" charset="-122"/>
                <a:cs typeface="微软雅黑" panose="020B0503020204020204" charset="-122"/>
              </a:rPr>
              <a:t>       </a:t>
            </a:r>
            <a:r>
              <a:rPr lang="zh-CN" altLang="zh-CN" sz="2400" dirty="0" smtClean="0">
                <a:latin typeface="微软雅黑" panose="020B0503020204020204" charset="-122"/>
                <a:ea typeface="微软雅黑" panose="020B0503020204020204" charset="-122"/>
                <a:cs typeface="微软雅黑" panose="020B0503020204020204" charset="-122"/>
              </a:rPr>
              <a:t>在</a:t>
            </a:r>
            <a:r>
              <a:rPr lang="zh-CN" altLang="zh-CN" sz="2400" dirty="0">
                <a:latin typeface="微软雅黑" panose="020B0503020204020204" charset="-122"/>
                <a:ea typeface="微软雅黑" panose="020B0503020204020204" charset="-122"/>
                <a:cs typeface="微软雅黑" panose="020B0503020204020204" charset="-122"/>
              </a:rPr>
              <a:t>球盆模型中，盆体表示一组状态空间，在同一盆体中系统具有相同的结构、功能以及反馈方式。系统的状态空间可以通过关键变量来定义，它是包含了系统可能出现的所有状态的排列组合。盆中黑色的小球代表社会</a:t>
            </a:r>
            <a:r>
              <a:rPr lang="en-US" altLang="zh-CN" sz="2400" dirty="0">
                <a:latin typeface="微软雅黑" panose="020B0503020204020204" charset="-122"/>
                <a:ea typeface="微软雅黑" panose="020B0503020204020204" charset="-122"/>
                <a:cs typeface="微软雅黑" panose="020B0503020204020204" charset="-122"/>
              </a:rPr>
              <a:t>-</a:t>
            </a:r>
            <a:r>
              <a:rPr lang="zh-CN" altLang="zh-CN" sz="2400" dirty="0">
                <a:latin typeface="微软雅黑" panose="020B0503020204020204" charset="-122"/>
                <a:ea typeface="微软雅黑" panose="020B0503020204020204" charset="-122"/>
                <a:cs typeface="微软雅黑" panose="020B0503020204020204" charset="-122"/>
              </a:rPr>
              <a:t>生态系统的状态，球在盆体中不停地做着趋向于平衡的运动。虚线表示不同盆体的界限，也即阈值。 </a:t>
            </a:r>
            <a:r>
              <a:rPr lang="zh-CN" altLang="en-US" sz="2400" dirty="0">
                <a:latin typeface="微软雅黑" panose="020B0503020204020204" charset="-122"/>
                <a:ea typeface="微软雅黑" panose="020B0503020204020204" charset="-122"/>
                <a:cs typeface="微软雅黑" panose="020B0503020204020204" charset="-122"/>
              </a:rPr>
              <a:t> </a:t>
            </a:r>
            <a:endParaRPr lang="en-US" altLang="zh-CN" sz="240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 </a:t>
            </a:r>
            <a:r>
              <a:rPr lang="zh-CN" altLang="en-US" sz="2400" dirty="0" smtClean="0">
                <a:latin typeface="微软雅黑" panose="020B0503020204020204" charset="-122"/>
                <a:ea typeface="微软雅黑" panose="020B0503020204020204" charset="-122"/>
                <a:cs typeface="微软雅黑" panose="020B0503020204020204" charset="-122"/>
              </a:rPr>
              <a:t>     </a:t>
            </a:r>
            <a:endParaRPr lang="en-US" altLang="zh-CN" sz="24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97058" y="365632"/>
            <a:ext cx="9524624" cy="58356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依赖临界条件的跨层次介入</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5" name="image7.png"/>
          <p:cNvPicPr>
            <a:picLocks noChangeAspect="1"/>
          </p:cNvPicPr>
          <p:nvPr/>
        </p:nvPicPr>
        <p:blipFill>
          <a:blip r:embed="rId2" cstate="print"/>
          <a:stretch>
            <a:fillRect/>
          </a:stretch>
        </p:blipFill>
        <p:spPr>
          <a:xfrm>
            <a:off x="1444625" y="3951514"/>
            <a:ext cx="9677057" cy="1649187"/>
          </a:xfrm>
          <a:prstGeom prst="rect">
            <a:avLst/>
          </a:prstGeom>
        </p:spPr>
      </p:pic>
      <p:sp>
        <p:nvSpPr>
          <p:cNvPr id="6" name="文本框 5"/>
          <p:cNvSpPr txBox="1"/>
          <p:nvPr/>
        </p:nvSpPr>
        <p:spPr>
          <a:xfrm>
            <a:off x="1444625" y="5600701"/>
            <a:ext cx="9677057" cy="584775"/>
          </a:xfrm>
          <a:prstGeom prst="rect">
            <a:avLst/>
          </a:prstGeom>
          <a:noFill/>
        </p:spPr>
        <p:txBody>
          <a:bodyPr wrap="square" rtlCol="0" anchor="t">
            <a:spAutoFit/>
          </a:bodyPr>
          <a:lstStyle/>
          <a:p>
            <a:pPr algn="l"/>
            <a:r>
              <a:rPr kumimoji="1" lang="en-US" altLang="zh-CN" sz="1600" dirty="0" smtClean="0">
                <a:latin typeface="Microsoft YaHei" charset="-122"/>
                <a:ea typeface="Microsoft YaHei" charset="-122"/>
                <a:cs typeface="Microsoft YaHei" charset="-122"/>
                <a:sym typeface="+mn-ea"/>
              </a:rPr>
              <a:t> </a:t>
            </a:r>
            <a:r>
              <a:rPr kumimoji="1" lang="en-US" altLang="zh-CN" sz="1600" dirty="0" smtClean="0">
                <a:latin typeface="Microsoft YaHei" charset="-122"/>
                <a:ea typeface="Microsoft YaHei" charset="-122"/>
                <a:cs typeface="Microsoft YaHei" charset="-122"/>
                <a:sym typeface="+mn-ea"/>
              </a:rPr>
              <a:t>Brian </a:t>
            </a:r>
            <a:r>
              <a:rPr kumimoji="1" lang="en-US" altLang="zh-CN" sz="1600" dirty="0" smtClean="0">
                <a:latin typeface="Microsoft YaHei" charset="-122"/>
                <a:ea typeface="Microsoft YaHei" charset="-122"/>
                <a:cs typeface="Microsoft YaHei" charset="-122"/>
                <a:sym typeface="+mn-ea"/>
              </a:rPr>
              <a:t>Walker, Holling C S, Carpenter S R. Resilience, adaptability and </a:t>
            </a:r>
            <a:r>
              <a:rPr kumimoji="1" lang="en-US" altLang="zh-CN" sz="1600" dirty="0" err="1" smtClean="0">
                <a:latin typeface="Microsoft YaHei" charset="-122"/>
                <a:ea typeface="Microsoft YaHei" charset="-122"/>
                <a:cs typeface="Microsoft YaHei" charset="-122"/>
                <a:sym typeface="+mn-ea"/>
              </a:rPr>
              <a:t>transformality</a:t>
            </a:r>
            <a:r>
              <a:rPr kumimoji="1" lang="en-US" altLang="zh-CN" sz="1600" dirty="0" smtClean="0">
                <a:latin typeface="Microsoft YaHei" charset="-122"/>
                <a:ea typeface="Microsoft YaHei" charset="-122"/>
                <a:cs typeface="Microsoft YaHei" charset="-122"/>
                <a:sym typeface="+mn-ea"/>
              </a:rPr>
              <a:t> </a:t>
            </a:r>
            <a:r>
              <a:rPr kumimoji="1" lang="en-US" altLang="zh-CN" sz="1600" dirty="0" smtClean="0">
                <a:latin typeface="Microsoft YaHei" charset="-122"/>
                <a:ea typeface="Microsoft YaHei" charset="-122"/>
                <a:cs typeface="Microsoft YaHei" charset="-122"/>
                <a:sym typeface="+mn-ea"/>
              </a:rPr>
              <a:t>in </a:t>
            </a:r>
            <a:r>
              <a:rPr kumimoji="1" lang="en-US" altLang="zh-CN" sz="1600" dirty="0" smtClean="0">
                <a:latin typeface="Microsoft YaHei" charset="-122"/>
                <a:ea typeface="Microsoft YaHei" charset="-122"/>
                <a:cs typeface="Microsoft YaHei" charset="-122"/>
                <a:sym typeface="+mn-ea"/>
              </a:rPr>
              <a:t>social-ecological systems. Ecology and Society  2004,9(2)5-12. </a:t>
            </a:r>
            <a:endParaRPr lang="zh-CN" altLang="en-US" sz="16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57876157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clouds-2354580_960_720_副本"/>
          <p:cNvPicPr>
            <a:picLocks noChangeAspect="1"/>
          </p:cNvPicPr>
          <p:nvPr/>
        </p:nvPicPr>
        <p:blipFill>
          <a:blip r:embed="rId2"/>
          <a:srcRect/>
          <a:stretch>
            <a:fillRect/>
          </a:stretch>
        </p:blipFill>
        <p:spPr>
          <a:xfrm>
            <a:off x="-27305" y="-101600"/>
            <a:ext cx="12266930" cy="7002780"/>
          </a:xfrm>
          <a:prstGeom prst="rect">
            <a:avLst/>
          </a:prstGeom>
        </p:spPr>
      </p:pic>
      <p:sp>
        <p:nvSpPr>
          <p:cNvPr id="27" name="任意多边形 26"/>
          <p:cNvSpPr/>
          <p:nvPr/>
        </p:nvSpPr>
        <p:spPr>
          <a:xfrm>
            <a:off x="0" y="-69850"/>
            <a:ext cx="12266930" cy="6971030"/>
          </a:xfrm>
          <a:custGeom>
            <a:avLst/>
            <a:gdLst>
              <a:gd name="connisteX0" fmla="*/ 0 w 12266930"/>
              <a:gd name="connsiteY0" fmla="*/ 1065530 h 6971030"/>
              <a:gd name="connisteX1" fmla="*/ 2094230 w 12266930"/>
              <a:gd name="connsiteY1" fmla="*/ 19050 h 6971030"/>
              <a:gd name="connisteX2" fmla="*/ 10323830 w 12266930"/>
              <a:gd name="connsiteY2" fmla="*/ 0 h 6971030"/>
              <a:gd name="connisteX3" fmla="*/ 12247880 w 12266930"/>
              <a:gd name="connsiteY3" fmla="*/ 970280 h 6971030"/>
              <a:gd name="connisteX4" fmla="*/ 12266930 w 12266930"/>
              <a:gd name="connsiteY4" fmla="*/ 5999480 h 6971030"/>
              <a:gd name="connisteX5" fmla="*/ 10380980 w 12266930"/>
              <a:gd name="connsiteY5" fmla="*/ 6971030 h 6971030"/>
              <a:gd name="connisteX6" fmla="*/ 1846580 w 12266930"/>
              <a:gd name="connsiteY6" fmla="*/ 6971030 h 6971030"/>
              <a:gd name="connisteX7" fmla="*/ 0 w 12266930"/>
              <a:gd name="connsiteY7" fmla="*/ 5999480 h 6971030"/>
              <a:gd name="connisteX8" fmla="*/ 0 w 12266930"/>
              <a:gd name="connsiteY8" fmla="*/ 1065530 h 69710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2266930" h="6971030">
                <a:moveTo>
                  <a:pt x="0" y="1065530"/>
                </a:moveTo>
                <a:lnTo>
                  <a:pt x="2094230" y="19050"/>
                </a:lnTo>
                <a:lnTo>
                  <a:pt x="10323830" y="0"/>
                </a:lnTo>
                <a:lnTo>
                  <a:pt x="12247880" y="970280"/>
                </a:lnTo>
                <a:lnTo>
                  <a:pt x="12266930" y="5999480"/>
                </a:lnTo>
                <a:lnTo>
                  <a:pt x="10380980" y="6971030"/>
                </a:lnTo>
                <a:lnTo>
                  <a:pt x="1846580" y="6971030"/>
                </a:lnTo>
                <a:lnTo>
                  <a:pt x="0" y="5999480"/>
                </a:lnTo>
                <a:lnTo>
                  <a:pt x="0" y="1065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pic>
        <p:nvPicPr>
          <p:cNvPr id="3" name="图片 2" descr="clouds-2354580_960_720_副本"/>
          <p:cNvPicPr>
            <a:picLocks noChangeAspect="1"/>
          </p:cNvPicPr>
          <p:nvPr/>
        </p:nvPicPr>
        <p:blipFill>
          <a:blip r:embed="rId3"/>
          <a:srcRect/>
          <a:stretch>
            <a:fillRect/>
          </a:stretch>
        </p:blipFill>
        <p:spPr>
          <a:xfrm rot="5400000">
            <a:off x="1548130" y="2470785"/>
            <a:ext cx="2205355" cy="1915160"/>
          </a:xfrm>
          <a:prstGeom prst="hexagon">
            <a:avLst/>
          </a:prstGeom>
        </p:spPr>
      </p:pic>
      <p:sp>
        <p:nvSpPr>
          <p:cNvPr id="4" name="六边形 3"/>
          <p:cNvSpPr/>
          <p:nvPr/>
        </p:nvSpPr>
        <p:spPr>
          <a:xfrm>
            <a:off x="1844675" y="2740660"/>
            <a:ext cx="1609090" cy="1385570"/>
          </a:xfrm>
          <a:prstGeom prst="hexagon">
            <a:avLst/>
          </a:prstGeom>
          <a:gradFill>
            <a:gsLst>
              <a:gs pos="0">
                <a:srgbClr val="7CD9F1">
                  <a:alpha val="0"/>
                </a:srgbClr>
              </a:gs>
              <a:gs pos="94000">
                <a:srgbClr val="6EA8D9">
                  <a:alpha val="10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ym typeface="+mn-ea"/>
              </a:rPr>
              <a:t>5</a:t>
            </a:r>
            <a:endParaRPr lang="en-US" sz="4000"/>
          </a:p>
        </p:txBody>
      </p:sp>
      <p:sp>
        <p:nvSpPr>
          <p:cNvPr id="5" name="六边形 4"/>
          <p:cNvSpPr/>
          <p:nvPr/>
        </p:nvSpPr>
        <p:spPr>
          <a:xfrm rot="5400000">
            <a:off x="1674495" y="2608580"/>
            <a:ext cx="1948815" cy="164973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183380" y="2916555"/>
            <a:ext cx="4481195" cy="922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小 结</a:t>
            </a:r>
            <a:endParaRPr lang="zh-CN" altLang="en-US" sz="32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8" name="直接连接符 27"/>
          <p:cNvCxnSpPr/>
          <p:nvPr/>
        </p:nvCxnSpPr>
        <p:spPr>
          <a:xfrm>
            <a:off x="11840210" y="669290"/>
            <a:ext cx="0" cy="542925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887855" y="5052695"/>
            <a:ext cx="19202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605" y="1932305"/>
            <a:ext cx="12225655" cy="2128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6" name="圆角矩形 5"/>
          <p:cNvSpPr/>
          <p:nvPr/>
        </p:nvSpPr>
        <p:spPr>
          <a:xfrm>
            <a:off x="2672715" y="4979670"/>
            <a:ext cx="351790" cy="146050"/>
          </a:xfrm>
          <a:prstGeom prst="roundRect">
            <a:avLst>
              <a:gd name="adj" fmla="val 45594"/>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9" name="圆角矩形 8"/>
          <p:cNvSpPr/>
          <p:nvPr/>
        </p:nvSpPr>
        <p:spPr>
          <a:xfrm>
            <a:off x="1612265" y="1634490"/>
            <a:ext cx="2470785" cy="2724785"/>
          </a:xfrm>
          <a:prstGeom prst="roundRect">
            <a:avLst>
              <a:gd name="adj" fmla="val 7658"/>
            </a:avLst>
          </a:prstGeom>
          <a:noFill/>
          <a:ln>
            <a:gradFill>
              <a:gsLst>
                <a:gs pos="0">
                  <a:schemeClr val="bg1">
                    <a:lumMod val="85000"/>
                  </a:schemeClr>
                </a:gs>
                <a:gs pos="64000">
                  <a:schemeClr val="bg1">
                    <a:alpha val="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612265" y="1634490"/>
            <a:ext cx="2470785" cy="2724150"/>
          </a:xfrm>
          <a:prstGeom prst="roundRect">
            <a:avLst>
              <a:gd name="adj" fmla="val 7658"/>
            </a:avLst>
          </a:prstGeom>
          <a:noFill/>
          <a:ln>
            <a:gradFill>
              <a:gsLst>
                <a:gs pos="0">
                  <a:schemeClr val="bg1">
                    <a:lumMod val="85000"/>
                  </a:schemeClr>
                </a:gs>
                <a:gs pos="60000">
                  <a:schemeClr val="bg1">
                    <a:alpha val="0"/>
                  </a:schemeClr>
                </a:gs>
              </a:gsLst>
              <a:lin ang="108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72285" y="4523105"/>
            <a:ext cx="2150745" cy="265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微软雅黑" panose="020B0503020204020204" charset="-122"/>
                <a:ea typeface="微软雅黑" panose="020B0503020204020204" charset="-122"/>
              </a:rPr>
              <a:t>SSM</a:t>
            </a:r>
            <a:r>
              <a:rPr lang="zh-CN" altLang="en-US" dirty="0" smtClean="0">
                <a:solidFill>
                  <a:schemeClr val="tx1"/>
                </a:solidFill>
                <a:latin typeface="微软雅黑" panose="020B0503020204020204" charset="-122"/>
                <a:ea typeface="微软雅黑" panose="020B0503020204020204" charset="-122"/>
              </a:rPr>
              <a:t>的可重复困境</a:t>
            </a:r>
            <a:endParaRPr lang="zh-CN" altLang="en-US" dirty="0">
              <a:solidFill>
                <a:schemeClr val="tx1"/>
              </a:solidFill>
              <a:latin typeface="微软雅黑" panose="020B0503020204020204" charset="-122"/>
              <a:ea typeface="微软雅黑" panose="020B0503020204020204" charset="-122"/>
            </a:endParaRPr>
          </a:p>
        </p:txBody>
      </p:sp>
      <p:sp>
        <p:nvSpPr>
          <p:cNvPr id="15" name="矩形 14"/>
          <p:cNvSpPr/>
          <p:nvPr/>
        </p:nvSpPr>
        <p:spPr>
          <a:xfrm>
            <a:off x="1887855" y="5180965"/>
            <a:ext cx="192024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charset="-122"/>
                <a:ea typeface="微软雅黑" panose="020B0503020204020204" charset="-122"/>
              </a:rPr>
              <a:t>争论与探索</a:t>
            </a:r>
            <a:endParaRPr lang="zh-CN" altLang="en-US" sz="1600" dirty="0">
              <a:solidFill>
                <a:schemeClr val="tx1"/>
              </a:solidFill>
              <a:latin typeface="微软雅黑" panose="020B0503020204020204" charset="-122"/>
              <a:ea typeface="微软雅黑" panose="020B0503020204020204" charset="-122"/>
            </a:endParaRPr>
          </a:p>
        </p:txBody>
      </p:sp>
      <p:sp>
        <p:nvSpPr>
          <p:cNvPr id="19" name="圆角矩形 18"/>
          <p:cNvSpPr/>
          <p:nvPr/>
        </p:nvSpPr>
        <p:spPr>
          <a:xfrm>
            <a:off x="4805045" y="1624330"/>
            <a:ext cx="2524125" cy="2723515"/>
          </a:xfrm>
          <a:prstGeom prst="roundRect">
            <a:avLst>
              <a:gd name="adj" fmla="val 7658"/>
            </a:avLst>
          </a:prstGeom>
          <a:noFill/>
          <a:ln>
            <a:gradFill>
              <a:gsLst>
                <a:gs pos="0">
                  <a:schemeClr val="bg1">
                    <a:lumMod val="85000"/>
                  </a:schemeClr>
                </a:gs>
                <a:gs pos="64000">
                  <a:schemeClr val="bg1">
                    <a:alpha val="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4805045" y="1624330"/>
            <a:ext cx="2453640" cy="2723515"/>
          </a:xfrm>
          <a:prstGeom prst="roundRect">
            <a:avLst>
              <a:gd name="adj" fmla="val 7658"/>
            </a:avLst>
          </a:prstGeom>
          <a:noFill/>
          <a:ln>
            <a:gradFill>
              <a:gsLst>
                <a:gs pos="0">
                  <a:schemeClr val="bg1">
                    <a:lumMod val="85000"/>
                  </a:schemeClr>
                </a:gs>
                <a:gs pos="60000">
                  <a:schemeClr val="bg1">
                    <a:alpha val="0"/>
                  </a:schemeClr>
                </a:gs>
              </a:gsLst>
              <a:lin ang="108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5149850" y="5052695"/>
            <a:ext cx="19202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a:off x="5920105" y="4979670"/>
            <a:ext cx="351790" cy="146050"/>
          </a:xfrm>
          <a:prstGeom prst="roundRect">
            <a:avLst>
              <a:gd name="adj" fmla="val 45594"/>
            </a:avLst>
          </a:prstGeom>
          <a:gradFill>
            <a:gsLst>
              <a:gs pos="0">
                <a:srgbClr val="7CD9F1"/>
              </a:gs>
              <a:gs pos="100000">
                <a:srgbClr val="6EA8D9"/>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26" name="矩形 25"/>
          <p:cNvSpPr/>
          <p:nvPr/>
        </p:nvSpPr>
        <p:spPr>
          <a:xfrm>
            <a:off x="5081905" y="4523105"/>
            <a:ext cx="2055495" cy="265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rPr>
              <a:t>可复原性标准</a:t>
            </a: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7" name="矩形 26"/>
          <p:cNvSpPr/>
          <p:nvPr/>
        </p:nvSpPr>
        <p:spPr>
          <a:xfrm>
            <a:off x="5149850" y="5257165"/>
            <a:ext cx="1920875" cy="561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charset="-122"/>
                <a:ea typeface="微软雅黑" panose="020B0503020204020204" charset="-122"/>
              </a:rPr>
              <a:t>制造相似理解</a:t>
            </a:r>
            <a:endParaRPr lang="zh-CN" altLang="en-US" sz="1600" dirty="0">
              <a:solidFill>
                <a:schemeClr val="tx1"/>
              </a:solidFill>
              <a:latin typeface="微软雅黑" panose="020B0503020204020204" charset="-122"/>
              <a:ea typeface="微软雅黑" panose="020B0503020204020204" charset="-122"/>
            </a:endParaRPr>
          </a:p>
        </p:txBody>
      </p:sp>
      <p:cxnSp>
        <p:nvCxnSpPr>
          <p:cNvPr id="28" name="直接连接符 27"/>
          <p:cNvCxnSpPr/>
          <p:nvPr/>
        </p:nvCxnSpPr>
        <p:spPr>
          <a:xfrm>
            <a:off x="8415655" y="5042535"/>
            <a:ext cx="19202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9200515" y="4969510"/>
            <a:ext cx="351790" cy="146050"/>
          </a:xfrm>
          <a:prstGeom prst="roundRect">
            <a:avLst>
              <a:gd name="adj" fmla="val 45594"/>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31" name="圆角矩形 30"/>
          <p:cNvSpPr/>
          <p:nvPr/>
        </p:nvSpPr>
        <p:spPr>
          <a:xfrm>
            <a:off x="8140065" y="1624330"/>
            <a:ext cx="2470785" cy="2724785"/>
          </a:xfrm>
          <a:prstGeom prst="roundRect">
            <a:avLst>
              <a:gd name="adj" fmla="val 7658"/>
            </a:avLst>
          </a:prstGeom>
          <a:noFill/>
          <a:ln>
            <a:gradFill>
              <a:gsLst>
                <a:gs pos="0">
                  <a:schemeClr val="bg1">
                    <a:lumMod val="85000"/>
                  </a:schemeClr>
                </a:gs>
                <a:gs pos="64000">
                  <a:schemeClr val="bg1">
                    <a:alpha val="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8140065" y="1624330"/>
            <a:ext cx="2470785" cy="2724150"/>
          </a:xfrm>
          <a:prstGeom prst="roundRect">
            <a:avLst>
              <a:gd name="adj" fmla="val 7658"/>
            </a:avLst>
          </a:prstGeom>
          <a:noFill/>
          <a:ln>
            <a:gradFill>
              <a:gsLst>
                <a:gs pos="0">
                  <a:schemeClr val="bg1">
                    <a:lumMod val="85000"/>
                  </a:schemeClr>
                </a:gs>
                <a:gs pos="60000">
                  <a:schemeClr val="bg1">
                    <a:alpha val="0"/>
                  </a:schemeClr>
                </a:gs>
              </a:gsLst>
              <a:lin ang="108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140065" y="4523106"/>
            <a:ext cx="2470785" cy="13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charset="-122"/>
                <a:ea typeface="微软雅黑" panose="020B0503020204020204" charset="-122"/>
              </a:rPr>
              <a:t>条件依赖</a:t>
            </a:r>
            <a:r>
              <a:rPr lang="zh-CN" altLang="en-US" smtClean="0">
                <a:solidFill>
                  <a:schemeClr val="tx1"/>
                </a:solidFill>
                <a:latin typeface="微软雅黑" panose="020B0503020204020204" charset="-122"/>
                <a:ea typeface="微软雅黑" panose="020B0503020204020204" charset="-122"/>
              </a:rPr>
              <a:t>的介入路径</a:t>
            </a:r>
            <a:endParaRPr lang="zh-CN" altLang="en-US" dirty="0">
              <a:solidFill>
                <a:schemeClr val="tx1"/>
              </a:solidFill>
              <a:latin typeface="微软雅黑" panose="020B0503020204020204" charset="-122"/>
              <a:ea typeface="微软雅黑" panose="020B0503020204020204" charset="-122"/>
            </a:endParaRPr>
          </a:p>
        </p:txBody>
      </p:sp>
      <p:sp>
        <p:nvSpPr>
          <p:cNvPr id="34" name="矩形 33"/>
          <p:cNvSpPr/>
          <p:nvPr/>
        </p:nvSpPr>
        <p:spPr>
          <a:xfrm>
            <a:off x="8301355" y="5170805"/>
            <a:ext cx="230949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rPr>
              <a:t>约束条件</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rPr>
              <a:t>4</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rPr>
              <a:t>种介入路径</a:t>
            </a: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0" name="燕尾形 39"/>
          <p:cNvSpPr/>
          <p:nvPr/>
        </p:nvSpPr>
        <p:spPr>
          <a:xfrm>
            <a:off x="11489055" y="2792095"/>
            <a:ext cx="283210" cy="3873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燕尾形 40"/>
          <p:cNvSpPr/>
          <p:nvPr/>
        </p:nvSpPr>
        <p:spPr>
          <a:xfrm rot="10800000">
            <a:off x="436880" y="2792095"/>
            <a:ext cx="283210" cy="3873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287655" y="2802890"/>
            <a:ext cx="149225" cy="387350"/>
          </a:xfrm>
          <a:custGeom>
            <a:avLst/>
            <a:gdLst>
              <a:gd name="connisteX0" fmla="*/ 149225 w 149225"/>
              <a:gd name="connsiteY0" fmla="*/ 0 h 387350"/>
              <a:gd name="connisteX1" fmla="*/ 0 w 149225"/>
              <a:gd name="connsiteY1" fmla="*/ 193675 h 387350"/>
              <a:gd name="connisteX2" fmla="*/ 149225 w 149225"/>
              <a:gd name="connsiteY2" fmla="*/ 387350 h 387350"/>
            </a:gdLst>
            <a:ahLst/>
            <a:cxnLst>
              <a:cxn ang="0">
                <a:pos x="connisteX0" y="connsiteY0"/>
              </a:cxn>
              <a:cxn ang="0">
                <a:pos x="connisteX1" y="connsiteY1"/>
              </a:cxn>
              <a:cxn ang="0">
                <a:pos x="connisteX2" y="connsiteY2"/>
              </a:cxn>
            </a:cxnLst>
            <a:rect l="l" t="t" r="r" b="b"/>
            <a:pathLst>
              <a:path w="149225" h="387350">
                <a:moveTo>
                  <a:pt x="149225" y="0"/>
                </a:moveTo>
                <a:lnTo>
                  <a:pt x="0" y="193675"/>
                </a:lnTo>
                <a:lnTo>
                  <a:pt x="149225" y="38735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szt00017545"/>
          <p:cNvPicPr>
            <a:picLocks noChangeAspect="1"/>
          </p:cNvPicPr>
          <p:nvPr/>
        </p:nvPicPr>
        <p:blipFill>
          <a:blip r:embed="rId2">
            <a:lum bright="6000" contrast="12000"/>
          </a:blip>
          <a:srcRect/>
          <a:stretch>
            <a:fillRect/>
          </a:stretch>
        </p:blipFill>
        <p:spPr>
          <a:xfrm>
            <a:off x="4993005" y="1931035"/>
            <a:ext cx="2077085" cy="2129155"/>
          </a:xfrm>
          <a:prstGeom prst="roundRect">
            <a:avLst>
              <a:gd name="adj" fmla="val 7486"/>
            </a:avLst>
          </a:prstGeom>
        </p:spPr>
      </p:pic>
      <p:sp>
        <p:nvSpPr>
          <p:cNvPr id="43" name="任意多边形 42"/>
          <p:cNvSpPr/>
          <p:nvPr/>
        </p:nvSpPr>
        <p:spPr>
          <a:xfrm flipH="1">
            <a:off x="11772265" y="2803525"/>
            <a:ext cx="149225" cy="387350"/>
          </a:xfrm>
          <a:custGeom>
            <a:avLst/>
            <a:gdLst>
              <a:gd name="connisteX0" fmla="*/ 149225 w 149225"/>
              <a:gd name="connsiteY0" fmla="*/ 0 h 387350"/>
              <a:gd name="connisteX1" fmla="*/ 0 w 149225"/>
              <a:gd name="connsiteY1" fmla="*/ 193675 h 387350"/>
              <a:gd name="connisteX2" fmla="*/ 149225 w 149225"/>
              <a:gd name="connsiteY2" fmla="*/ 387350 h 387350"/>
            </a:gdLst>
            <a:ahLst/>
            <a:cxnLst>
              <a:cxn ang="0">
                <a:pos x="connisteX0" y="connsiteY0"/>
              </a:cxn>
              <a:cxn ang="0">
                <a:pos x="connisteX1" y="connsiteY1"/>
              </a:cxn>
              <a:cxn ang="0">
                <a:pos x="connisteX2" y="connsiteY2"/>
              </a:cxn>
            </a:cxnLst>
            <a:rect l="l" t="t" r="r" b="b"/>
            <a:pathLst>
              <a:path w="149225" h="387350">
                <a:moveTo>
                  <a:pt x="149225" y="0"/>
                </a:moveTo>
                <a:lnTo>
                  <a:pt x="0" y="193675"/>
                </a:lnTo>
                <a:lnTo>
                  <a:pt x="149225" y="38735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clouds-2354580_960_720_副本"/>
          <p:cNvPicPr>
            <a:picLocks noChangeAspect="1"/>
          </p:cNvPicPr>
          <p:nvPr/>
        </p:nvPicPr>
        <p:blipFill>
          <a:blip r:embed="rId3"/>
          <a:srcRect/>
          <a:stretch>
            <a:fillRect/>
          </a:stretch>
        </p:blipFill>
        <p:spPr>
          <a:xfrm>
            <a:off x="8301355" y="1939290"/>
            <a:ext cx="2150745" cy="2121535"/>
          </a:xfrm>
          <a:prstGeom prst="roundRect">
            <a:avLst>
              <a:gd name="adj" fmla="val 6614"/>
            </a:avLst>
          </a:prstGeom>
        </p:spPr>
      </p:pic>
      <p:pic>
        <p:nvPicPr>
          <p:cNvPr id="16" name="图片 15" descr="clouds-2354580_960_720_副本"/>
          <p:cNvPicPr>
            <a:picLocks noChangeAspect="1"/>
          </p:cNvPicPr>
          <p:nvPr/>
        </p:nvPicPr>
        <p:blipFill>
          <a:blip r:embed="rId4"/>
          <a:srcRect/>
          <a:stretch>
            <a:fillRect/>
          </a:stretch>
        </p:blipFill>
        <p:spPr>
          <a:xfrm>
            <a:off x="1772285" y="1926590"/>
            <a:ext cx="2150745" cy="2121535"/>
          </a:xfrm>
          <a:prstGeom prst="roundRect">
            <a:avLst>
              <a:gd name="adj" fmla="val 6614"/>
            </a:avLst>
          </a:prstGeom>
        </p:spPr>
      </p:pic>
      <p:sp>
        <p:nvSpPr>
          <p:cNvPr id="2" name="圆角矩形 1"/>
          <p:cNvSpPr/>
          <p:nvPr/>
        </p:nvSpPr>
        <p:spPr>
          <a:xfrm>
            <a:off x="9199245" y="4979670"/>
            <a:ext cx="351790" cy="146050"/>
          </a:xfrm>
          <a:prstGeom prst="roundRect">
            <a:avLst>
              <a:gd name="adj" fmla="val 45594"/>
            </a:avLst>
          </a:prstGeom>
          <a:gradFill>
            <a:gsLst>
              <a:gs pos="0">
                <a:srgbClr val="7CD9F1"/>
              </a:gs>
              <a:gs pos="100000">
                <a:srgbClr val="6EA8D9"/>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4" name="圆角矩形 3"/>
          <p:cNvSpPr/>
          <p:nvPr/>
        </p:nvSpPr>
        <p:spPr>
          <a:xfrm>
            <a:off x="2672715" y="4960620"/>
            <a:ext cx="351790" cy="146050"/>
          </a:xfrm>
          <a:prstGeom prst="roundRect">
            <a:avLst>
              <a:gd name="adj" fmla="val 45594"/>
            </a:avLst>
          </a:prstGeom>
          <a:gradFill>
            <a:gsLst>
              <a:gs pos="0">
                <a:srgbClr val="7CD9F1"/>
              </a:gs>
              <a:gs pos="100000">
                <a:srgbClr val="6EA8D9"/>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44625" y="1154430"/>
            <a:ext cx="9792335" cy="5247590"/>
          </a:xfrm>
          <a:prstGeom prst="rect">
            <a:avLst/>
          </a:prstGeom>
          <a:noFill/>
          <a:ln w="9525">
            <a:noFill/>
          </a:ln>
        </p:spPr>
        <p:txBody>
          <a:bodyPr wrap="square">
            <a:spAutoFit/>
          </a:bodyPr>
          <a:lstStyle/>
          <a:p>
            <a:pPr algn="just">
              <a:lnSpc>
                <a:spcPct val="150000"/>
              </a:lnSpc>
              <a:spcAft>
                <a:spcPts val="1200"/>
              </a:spcAft>
            </a:pPr>
            <a:r>
              <a:rPr lang="en-US" altLang="zh-CN" sz="1400" b="1" dirty="0" smtClean="0">
                <a:latin typeface="微软雅黑" panose="020B0503020204020204" charset="-122"/>
                <a:ea typeface="微软雅黑" panose="020B0503020204020204" charset="-122"/>
                <a:cs typeface="微软雅黑" panose="020B0503020204020204" charset="-122"/>
              </a:rPr>
              <a:t>[</a:t>
            </a:r>
            <a:r>
              <a:rPr lang="en-US" altLang="zh-CN" sz="1400" b="1" dirty="0">
                <a:latin typeface="微软雅黑" panose="020B0503020204020204" charset="-122"/>
                <a:ea typeface="微软雅黑" panose="020B0503020204020204" charset="-122"/>
                <a:cs typeface="微软雅黑" panose="020B0503020204020204" charset="-122"/>
              </a:rPr>
              <a:t>1] </a:t>
            </a:r>
            <a:r>
              <a:rPr lang="en-US" altLang="zh-CN" sz="1400" b="1" dirty="0" err="1">
                <a:latin typeface="微软雅黑" panose="020B0503020204020204" charset="-122"/>
                <a:ea typeface="微软雅黑" panose="020B0503020204020204" charset="-122"/>
                <a:cs typeface="微软雅黑" panose="020B0503020204020204" charset="-122"/>
              </a:rPr>
              <a:t>Checkland</a:t>
            </a:r>
            <a:r>
              <a:rPr lang="en-US" altLang="zh-CN" sz="1400" b="1" dirty="0">
                <a:latin typeface="微软雅黑" panose="020B0503020204020204" charset="-122"/>
                <a:ea typeface="微软雅黑" panose="020B0503020204020204" charset="-122"/>
                <a:cs typeface="微软雅黑" panose="020B0503020204020204" charset="-122"/>
              </a:rPr>
              <a:t>, </a:t>
            </a:r>
            <a:r>
              <a:rPr lang="en-US" altLang="zh-CN" sz="1400" b="1" dirty="0" err="1">
                <a:latin typeface="微软雅黑" panose="020B0503020204020204" charset="-122"/>
                <a:ea typeface="微软雅黑" panose="020B0503020204020204" charset="-122"/>
                <a:cs typeface="微软雅黑" panose="020B0503020204020204" charset="-122"/>
              </a:rPr>
              <a:t>P.,John</a:t>
            </a:r>
            <a:r>
              <a:rPr lang="en-US" altLang="zh-CN" sz="1400" b="1" dirty="0">
                <a:latin typeface="微软雅黑" panose="020B0503020204020204" charset="-122"/>
                <a:ea typeface="微软雅黑" panose="020B0503020204020204" charset="-122"/>
                <a:cs typeface="微软雅黑" panose="020B0503020204020204" charset="-122"/>
              </a:rPr>
              <a:t> </a:t>
            </a:r>
            <a:r>
              <a:rPr lang="en-US" altLang="zh-CN" sz="1400" b="1" dirty="0" err="1">
                <a:latin typeface="微软雅黑" panose="020B0503020204020204" charset="-122"/>
                <a:ea typeface="微软雅黑" panose="020B0503020204020204" charset="-122"/>
                <a:cs typeface="微软雅黑" panose="020B0503020204020204" charset="-122"/>
              </a:rPr>
              <a:t>Poulter</a:t>
            </a:r>
            <a:r>
              <a:rPr lang="en-US" altLang="zh-CN" sz="1400" b="1" dirty="0">
                <a:latin typeface="微软雅黑" panose="020B0503020204020204" charset="-122"/>
                <a:ea typeface="微软雅黑" panose="020B0503020204020204" charset="-122"/>
                <a:cs typeface="微软雅黑" panose="020B0503020204020204" charset="-122"/>
              </a:rPr>
              <a:t>. 2006. Learning for action: a short definitive account of soft systems methodology and its use for practitioner, teachers and students[M]. </a:t>
            </a:r>
            <a:r>
              <a:rPr lang="en-US" altLang="zh-CN" sz="1400" b="1" dirty="0" err="1">
                <a:latin typeface="微软雅黑" panose="020B0503020204020204" charset="-122"/>
                <a:ea typeface="微软雅黑" panose="020B0503020204020204" charset="-122"/>
                <a:cs typeface="微软雅黑" panose="020B0503020204020204" charset="-122"/>
              </a:rPr>
              <a:t>Chichester</a:t>
            </a:r>
            <a:r>
              <a:rPr lang="en-US" altLang="zh-CN" sz="1400" b="1" dirty="0">
                <a:latin typeface="微软雅黑" panose="020B0503020204020204" charset="-122"/>
                <a:ea typeface="微软雅黑" panose="020B0503020204020204" charset="-122"/>
                <a:cs typeface="微软雅黑" panose="020B0503020204020204" charset="-122"/>
              </a:rPr>
              <a:t>: John Wiley &amp; Sons Ltd.</a:t>
            </a:r>
            <a:endParaRPr lang="zh-CN" altLang="zh-CN" sz="1400" b="1"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1200"/>
              </a:spcAft>
            </a:pPr>
            <a:r>
              <a:rPr lang="en-US" altLang="zh-CN" sz="1400" b="1" dirty="0">
                <a:latin typeface="微软雅黑" panose="020B0503020204020204" charset="-122"/>
                <a:ea typeface="微软雅黑" panose="020B0503020204020204" charset="-122"/>
                <a:cs typeface="微软雅黑" panose="020B0503020204020204" charset="-122"/>
              </a:rPr>
              <a:t>[2] </a:t>
            </a:r>
            <a:r>
              <a:rPr lang="en-US" altLang="zh-CN" sz="1400" b="1" dirty="0" err="1">
                <a:latin typeface="微软雅黑" panose="020B0503020204020204" charset="-122"/>
                <a:ea typeface="微软雅黑" panose="020B0503020204020204" charset="-122"/>
                <a:cs typeface="微软雅黑" panose="020B0503020204020204" charset="-122"/>
              </a:rPr>
              <a:t>Checkland</a:t>
            </a:r>
            <a:r>
              <a:rPr lang="en-US" altLang="zh-CN" sz="1400" b="1" dirty="0">
                <a:latin typeface="微软雅黑" panose="020B0503020204020204" charset="-122"/>
                <a:ea typeface="微软雅黑" panose="020B0503020204020204" charset="-122"/>
                <a:cs typeface="微软雅黑" panose="020B0503020204020204" charset="-122"/>
              </a:rPr>
              <a:t>, P. 2012. Four Conditions for Serious Systems Thinking and Action[J]. Systems Research and Behavioral Science 29:465-469.</a:t>
            </a:r>
            <a:endParaRPr lang="zh-CN" altLang="zh-CN" sz="1400" b="1"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1200"/>
              </a:spcAft>
            </a:pPr>
            <a:r>
              <a:rPr lang="en-US" altLang="zh-CN" sz="1400" b="1" dirty="0">
                <a:latin typeface="微软雅黑" panose="020B0503020204020204" charset="-122"/>
                <a:ea typeface="微软雅黑" panose="020B0503020204020204" charset="-122"/>
                <a:cs typeface="微软雅黑" panose="020B0503020204020204" charset="-122"/>
              </a:rPr>
              <a:t>[3] </a:t>
            </a:r>
            <a:r>
              <a:rPr lang="en-US" altLang="zh-CN" sz="1400" b="1" dirty="0" err="1">
                <a:latin typeface="微软雅黑" panose="020B0503020204020204" charset="-122"/>
                <a:ea typeface="微软雅黑" panose="020B0503020204020204" charset="-122"/>
                <a:cs typeface="微软雅黑" panose="020B0503020204020204" charset="-122"/>
              </a:rPr>
              <a:t>Checkland</a:t>
            </a:r>
            <a:r>
              <a:rPr lang="en-US" altLang="zh-CN" sz="1400" b="1" dirty="0">
                <a:latin typeface="微软雅黑" panose="020B0503020204020204" charset="-122"/>
                <a:ea typeface="微软雅黑" panose="020B0503020204020204" charset="-122"/>
                <a:cs typeface="微软雅黑" panose="020B0503020204020204" charset="-122"/>
              </a:rPr>
              <a:t>, P. 2019. Reflections on 40 years in the management field: A Parthian shot[J]. Journal of the Operational Research Society 70(8):</a:t>
            </a:r>
            <a:r>
              <a:rPr lang="en-US" altLang="zh-CN" sz="1400" b="1" dirty="0" smtClean="0">
                <a:latin typeface="微软雅黑" panose="020B0503020204020204" charset="-122"/>
                <a:ea typeface="微软雅黑" panose="020B0503020204020204" charset="-122"/>
                <a:cs typeface="微软雅黑" panose="020B0503020204020204" charset="-122"/>
              </a:rPr>
              <a:t>1219-1223</a:t>
            </a:r>
          </a:p>
          <a:p>
            <a:pPr algn="just">
              <a:lnSpc>
                <a:spcPct val="150000"/>
              </a:lnSpc>
              <a:spcAft>
                <a:spcPts val="1200"/>
              </a:spcAft>
            </a:pPr>
            <a:r>
              <a:rPr lang="en-US" altLang="zh-CN" sz="1400" b="1" dirty="0" smtClean="0">
                <a:latin typeface="微软雅黑" panose="020B0503020204020204" charset="-122"/>
                <a:ea typeface="微软雅黑" panose="020B0503020204020204" charset="-122"/>
                <a:cs typeface="微软雅黑" panose="020B0503020204020204" charset="-122"/>
              </a:rPr>
              <a:t>[</a:t>
            </a:r>
            <a:r>
              <a:rPr lang="en-US" altLang="zh-CN" sz="1400" b="1" dirty="0">
                <a:latin typeface="微软雅黑" panose="020B0503020204020204" charset="-122"/>
                <a:ea typeface="微软雅黑" panose="020B0503020204020204" charset="-122"/>
                <a:cs typeface="微软雅黑" panose="020B0503020204020204" charset="-122"/>
              </a:rPr>
              <a:t>4] Gerald </a:t>
            </a:r>
            <a:r>
              <a:rPr lang="en-US" altLang="zh-CN" sz="1400" b="1" dirty="0" err="1">
                <a:latin typeface="微软雅黑" panose="020B0503020204020204" charset="-122"/>
                <a:ea typeface="微软雅黑" panose="020B0503020204020204" charset="-122"/>
                <a:cs typeface="微软雅黑" panose="020B0503020204020204" charset="-122"/>
              </a:rPr>
              <a:t>Midgley</a:t>
            </a:r>
            <a:r>
              <a:rPr lang="en-US" altLang="zh-CN" sz="1400" b="1" dirty="0">
                <a:latin typeface="微软雅黑" panose="020B0503020204020204" charset="-122"/>
                <a:ea typeface="微软雅黑" panose="020B0503020204020204" charset="-122"/>
                <a:cs typeface="微软雅黑" panose="020B0503020204020204" charset="-122"/>
              </a:rPr>
              <a:t>. 2000. Systemic Intervention: Philosophy, Methodology, and Practice. New York: Kluwer Academic/Plenum </a:t>
            </a:r>
            <a:r>
              <a:rPr lang="en-US" altLang="zh-CN" sz="1400" b="1" dirty="0" smtClean="0">
                <a:latin typeface="微软雅黑" panose="020B0503020204020204" charset="-122"/>
                <a:ea typeface="微软雅黑" panose="020B0503020204020204" charset="-122"/>
                <a:cs typeface="微软雅黑" panose="020B0503020204020204" charset="-122"/>
              </a:rPr>
              <a:t>Publisher</a:t>
            </a:r>
            <a:endParaRPr lang="zh-CN" altLang="zh-CN" sz="1400" b="1" dirty="0" smtClean="0">
              <a:latin typeface="微软雅黑" panose="020B0503020204020204" charset="-122"/>
              <a:ea typeface="微软雅黑" panose="020B0503020204020204" charset="-122"/>
              <a:cs typeface="微软雅黑" panose="020B0503020204020204" charset="-122"/>
            </a:endParaRPr>
          </a:p>
          <a:p>
            <a:pPr algn="just">
              <a:lnSpc>
                <a:spcPct val="150000"/>
              </a:lnSpc>
              <a:spcAft>
                <a:spcPts val="1200"/>
              </a:spcAft>
            </a:pPr>
            <a:r>
              <a:rPr lang="en-US" altLang="zh-CN" sz="1400" b="1" dirty="0" smtClean="0">
                <a:latin typeface="微软雅黑" panose="020B0503020204020204" charset="-122"/>
                <a:ea typeface="微软雅黑" panose="020B0503020204020204" charset="-122"/>
                <a:cs typeface="微软雅黑" panose="020B0503020204020204" charset="-122"/>
              </a:rPr>
              <a:t>[</a:t>
            </a:r>
            <a:r>
              <a:rPr lang="en-US" altLang="zh-CN" sz="1400" b="1" dirty="0" smtClean="0">
                <a:latin typeface="微软雅黑" panose="020B0503020204020204" charset="-122"/>
                <a:ea typeface="微软雅黑" panose="020B0503020204020204" charset="-122"/>
                <a:cs typeface="微软雅黑" panose="020B0503020204020204" charset="-122"/>
              </a:rPr>
              <a:t>5]</a:t>
            </a:r>
            <a:r>
              <a:rPr lang="zh-CN" altLang="en-US" sz="1400" b="1" dirty="0" smtClean="0">
                <a:latin typeface="微软雅黑" panose="020B0503020204020204" charset="-122"/>
                <a:ea typeface="微软雅黑" panose="020B0503020204020204" charset="-122"/>
                <a:cs typeface="微软雅黑" panose="020B0503020204020204" charset="-122"/>
              </a:rPr>
              <a:t> </a:t>
            </a:r>
            <a:r>
              <a:rPr lang="en-US" altLang="zh-CN" sz="1400" b="1" dirty="0" err="1" smtClean="0">
                <a:latin typeface="微软雅黑" panose="020B0503020204020204" charset="-122"/>
                <a:ea typeface="微软雅黑" panose="020B0503020204020204" charset="-122"/>
                <a:cs typeface="微软雅黑" panose="020B0503020204020204" charset="-122"/>
              </a:rPr>
              <a:t>Holling</a:t>
            </a:r>
            <a:r>
              <a:rPr lang="en-US" altLang="zh-CN" sz="1400" b="1" dirty="0" smtClean="0">
                <a:latin typeface="微软雅黑" panose="020B0503020204020204" charset="-122"/>
                <a:ea typeface="微软雅黑" panose="020B0503020204020204" charset="-122"/>
                <a:cs typeface="微软雅黑" panose="020B0503020204020204" charset="-122"/>
              </a:rPr>
              <a:t> </a:t>
            </a:r>
            <a:r>
              <a:rPr lang="en-US" altLang="zh-CN" sz="1400" b="1" dirty="0">
                <a:latin typeface="微软雅黑" panose="020B0503020204020204" charset="-122"/>
                <a:ea typeface="微软雅黑" panose="020B0503020204020204" charset="-122"/>
                <a:cs typeface="微软雅黑" panose="020B0503020204020204" charset="-122"/>
              </a:rPr>
              <a:t>CS. 2001. Understanding the complexity of economic, ecological, and social systems, Ecosystems, 4(5):390-405.</a:t>
            </a:r>
            <a:endParaRPr lang="zh-CN" altLang="zh-CN" sz="1400" b="1"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1200"/>
              </a:spcAft>
            </a:pPr>
            <a:r>
              <a:rPr lang="en-US" altLang="zh-CN" sz="1400" b="1" dirty="0">
                <a:latin typeface="微软雅黑" panose="020B0503020204020204" charset="-122"/>
                <a:ea typeface="微软雅黑" panose="020B0503020204020204" charset="-122"/>
                <a:cs typeface="微软雅黑" panose="020B0503020204020204" charset="-122"/>
              </a:rPr>
              <a:t>[</a:t>
            </a:r>
            <a:r>
              <a:rPr lang="en-US" altLang="zh-CN" sz="1400" b="1" dirty="0" smtClean="0">
                <a:latin typeface="微软雅黑" panose="020B0503020204020204" charset="-122"/>
                <a:ea typeface="微软雅黑" panose="020B0503020204020204" charset="-122"/>
                <a:cs typeface="微软雅黑" panose="020B0503020204020204" charset="-122"/>
              </a:rPr>
              <a:t>6]</a:t>
            </a:r>
            <a:r>
              <a:rPr lang="zh-CN" altLang="en-US" sz="1400" b="1" dirty="0" smtClean="0">
                <a:latin typeface="微软雅黑" panose="020B0503020204020204" charset="-122"/>
                <a:ea typeface="微软雅黑" panose="020B0503020204020204" charset="-122"/>
                <a:cs typeface="微软雅黑" panose="020B0503020204020204" charset="-122"/>
              </a:rPr>
              <a:t> 吴彤 等 </a:t>
            </a:r>
            <a:r>
              <a:rPr lang="zh-CN" altLang="zh-CN" sz="1400" b="1" dirty="0" smtClean="0">
                <a:latin typeface="微软雅黑" panose="020B0503020204020204" charset="-122"/>
                <a:ea typeface="微软雅黑" panose="020B0503020204020204" charset="-122"/>
                <a:cs typeface="微软雅黑" panose="020B0503020204020204" charset="-122"/>
              </a:rPr>
              <a:t>著</a:t>
            </a:r>
            <a:r>
              <a:rPr lang="en-US" altLang="zh-CN" sz="1400" b="1" dirty="0" smtClean="0">
                <a:latin typeface="微软雅黑" panose="020B0503020204020204" charset="-122"/>
                <a:ea typeface="微软雅黑" panose="020B0503020204020204" charset="-122"/>
                <a:cs typeface="微软雅黑" panose="020B0503020204020204" charset="-122"/>
              </a:rPr>
              <a:t>. </a:t>
            </a:r>
            <a:r>
              <a:rPr lang="zh-CN" altLang="en-US" sz="1400" b="1" dirty="0" smtClean="0">
                <a:latin typeface="微软雅黑" panose="020B0503020204020204" charset="-122"/>
                <a:ea typeface="微软雅黑" panose="020B0503020204020204" charset="-122"/>
                <a:cs typeface="微软雅黑" panose="020B0503020204020204" charset="-122"/>
              </a:rPr>
              <a:t>复归科学实践</a:t>
            </a:r>
            <a:r>
              <a:rPr lang="zh-CN" altLang="zh-CN" sz="1400" b="1" dirty="0" smtClean="0">
                <a:latin typeface="微软雅黑" panose="020B0503020204020204" charset="-122"/>
                <a:ea typeface="微软雅黑" panose="020B0503020204020204" charset="-122"/>
                <a:cs typeface="微软雅黑" panose="020B0503020204020204" charset="-122"/>
              </a:rPr>
              <a:t>—</a:t>
            </a:r>
            <a:r>
              <a:rPr lang="zh-CN" altLang="en-US" sz="1400" b="1" dirty="0" smtClean="0">
                <a:latin typeface="微软雅黑" panose="020B0503020204020204" charset="-122"/>
                <a:ea typeface="微软雅黑" panose="020B0503020204020204" charset="-122"/>
                <a:cs typeface="微软雅黑" panose="020B0503020204020204" charset="-122"/>
              </a:rPr>
              <a:t>一种科学哲学的新反思</a:t>
            </a:r>
            <a:r>
              <a:rPr lang="en-US" altLang="zh-CN" sz="1400" b="1" dirty="0" smtClean="0">
                <a:latin typeface="微软雅黑" panose="020B0503020204020204" charset="-122"/>
                <a:ea typeface="微软雅黑" panose="020B0503020204020204" charset="-122"/>
                <a:cs typeface="微软雅黑" panose="020B0503020204020204" charset="-122"/>
              </a:rPr>
              <a:t>[M</a:t>
            </a:r>
            <a:r>
              <a:rPr lang="en-US" altLang="zh-CN" sz="1400" b="1" dirty="0">
                <a:latin typeface="微软雅黑" panose="020B0503020204020204" charset="-122"/>
                <a:ea typeface="微软雅黑" panose="020B0503020204020204" charset="-122"/>
                <a:cs typeface="微软雅黑" panose="020B0503020204020204" charset="-122"/>
              </a:rPr>
              <a:t>]. </a:t>
            </a:r>
            <a:r>
              <a:rPr lang="zh-CN" altLang="en-US" sz="1400" b="1" dirty="0" smtClean="0">
                <a:latin typeface="微软雅黑" panose="020B0503020204020204" charset="-122"/>
                <a:ea typeface="微软雅黑" panose="020B0503020204020204" charset="-122"/>
                <a:cs typeface="微软雅黑" panose="020B0503020204020204" charset="-122"/>
              </a:rPr>
              <a:t>北京</a:t>
            </a:r>
            <a:r>
              <a:rPr lang="zh-CN" altLang="zh-CN" sz="1400" b="1" dirty="0" smtClean="0">
                <a:latin typeface="微软雅黑" panose="020B0503020204020204" charset="-122"/>
                <a:ea typeface="微软雅黑" panose="020B0503020204020204" charset="-122"/>
                <a:cs typeface="微软雅黑" panose="020B0503020204020204" charset="-122"/>
              </a:rPr>
              <a:t>：</a:t>
            </a:r>
            <a:r>
              <a:rPr lang="zh-CN" altLang="en-US" sz="1400" b="1" dirty="0" smtClean="0">
                <a:latin typeface="微软雅黑" panose="020B0503020204020204" charset="-122"/>
                <a:ea typeface="微软雅黑" panose="020B0503020204020204" charset="-122"/>
                <a:cs typeface="微软雅黑" panose="020B0503020204020204" charset="-122"/>
              </a:rPr>
              <a:t>清华大学</a:t>
            </a:r>
            <a:r>
              <a:rPr lang="zh-CN" altLang="zh-CN" sz="1400" b="1" dirty="0" smtClean="0">
                <a:latin typeface="微软雅黑" panose="020B0503020204020204" charset="-122"/>
                <a:ea typeface="微软雅黑" panose="020B0503020204020204" charset="-122"/>
                <a:cs typeface="微软雅黑" panose="020B0503020204020204" charset="-122"/>
              </a:rPr>
              <a:t>出版社</a:t>
            </a:r>
            <a:r>
              <a:rPr lang="zh-CN" altLang="zh-CN" sz="1400" b="1" dirty="0">
                <a:latin typeface="微软雅黑" panose="020B0503020204020204" charset="-122"/>
                <a:ea typeface="微软雅黑" panose="020B0503020204020204" charset="-122"/>
                <a:cs typeface="微软雅黑" panose="020B0503020204020204" charset="-122"/>
              </a:rPr>
              <a:t>，</a:t>
            </a:r>
            <a:r>
              <a:rPr lang="en-US" altLang="zh-CN" sz="1400" b="1" dirty="0" smtClean="0">
                <a:latin typeface="微软雅黑" panose="020B0503020204020204" charset="-122"/>
                <a:ea typeface="微软雅黑" panose="020B0503020204020204" charset="-122"/>
                <a:cs typeface="微软雅黑" panose="020B0503020204020204" charset="-122"/>
              </a:rPr>
              <a:t>2010.9</a:t>
            </a:r>
            <a:r>
              <a:rPr lang="zh-CN" altLang="zh-CN" sz="1400" b="1" dirty="0" smtClean="0">
                <a:latin typeface="微软雅黑" panose="020B0503020204020204" charset="-122"/>
                <a:ea typeface="微软雅黑" panose="020B0503020204020204" charset="-122"/>
                <a:cs typeface="微软雅黑" panose="020B0503020204020204" charset="-122"/>
              </a:rPr>
              <a:t> </a:t>
            </a:r>
            <a:endParaRPr lang="en-US" altLang="zh-CN" sz="1400" b="1"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1200"/>
              </a:spcAft>
            </a:pPr>
            <a:r>
              <a:rPr lang="en-US" altLang="zh-CN" sz="1400" b="1" dirty="0" smtClean="0">
                <a:latin typeface="微软雅黑" panose="020B0503020204020204" charset="-122"/>
                <a:ea typeface="微软雅黑" panose="020B0503020204020204" charset="-122"/>
                <a:cs typeface="微软雅黑" panose="020B0503020204020204" charset="-122"/>
              </a:rPr>
              <a:t>[</a:t>
            </a:r>
            <a:r>
              <a:rPr lang="en-US" altLang="zh-CN" sz="1400" b="1" dirty="0">
                <a:latin typeface="微软雅黑" panose="020B0503020204020204" charset="-122"/>
                <a:ea typeface="微软雅黑" panose="020B0503020204020204" charset="-122"/>
                <a:cs typeface="微软雅黑" panose="020B0503020204020204" charset="-122"/>
              </a:rPr>
              <a:t>7] Nancy Cartwright, 1999, The Dappled World: A Study of the Boundaries of Science. Cambridge University Press, New York.31-58</a:t>
            </a:r>
            <a:r>
              <a:rPr lang="en-US" altLang="zh-CN" sz="1400" b="1" dirty="0" smtClean="0">
                <a:latin typeface="微软雅黑" panose="020B0503020204020204" charset="-122"/>
                <a:ea typeface="微软雅黑" panose="020B0503020204020204" charset="-122"/>
                <a:cs typeface="微软雅黑" panose="020B0503020204020204" charset="-122"/>
              </a:rPr>
              <a:t>.</a:t>
            </a:r>
            <a:endParaRPr lang="zh-CN" altLang="zh-CN" sz="1400" b="1"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97058" y="365632"/>
            <a:ext cx="9524624" cy="583565"/>
          </a:xfrm>
          <a:prstGeom prst="rect">
            <a:avLst/>
          </a:prstGeom>
          <a:noFill/>
        </p:spPr>
        <p:txBody>
          <a:bodyPr wrap="square" rtlCol="0">
            <a:spAutoFit/>
          </a:bodyPr>
          <a:lstStyle/>
          <a:p>
            <a:r>
              <a:rPr lang="zh-CN" altLang="en-US" sz="3200" b="1" dirty="0" smtClean="0">
                <a:solidFill>
                  <a:srgbClr val="002060"/>
                </a:solidFill>
                <a:latin typeface="微软雅黑" panose="020B0503020204020204" pitchFamily="34" charset="-122"/>
                <a:ea typeface="微软雅黑" panose="020B0503020204020204" pitchFamily="34" charset="-122"/>
              </a:rPr>
              <a:t>参考文献</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0460762"/>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cloud-2941420_960_720_副本"/>
          <p:cNvPicPr>
            <a:picLocks noChangeAspect="1"/>
          </p:cNvPicPr>
          <p:nvPr/>
        </p:nvPicPr>
        <p:blipFill>
          <a:blip r:embed="rId2"/>
          <a:srcRect/>
          <a:stretch>
            <a:fillRect/>
          </a:stretch>
        </p:blipFill>
        <p:spPr>
          <a:xfrm>
            <a:off x="672465" y="556895"/>
            <a:ext cx="10967720" cy="4386580"/>
          </a:xfrm>
          <a:prstGeom prst="rect">
            <a:avLst/>
          </a:prstGeom>
        </p:spPr>
      </p:pic>
      <p:sp>
        <p:nvSpPr>
          <p:cNvPr id="13" name="矩形 12"/>
          <p:cNvSpPr/>
          <p:nvPr/>
        </p:nvSpPr>
        <p:spPr>
          <a:xfrm>
            <a:off x="6757035" y="556895"/>
            <a:ext cx="4883150" cy="4386580"/>
          </a:xfrm>
          <a:prstGeom prst="rect">
            <a:avLst/>
          </a:prstGeom>
          <a:gradFill>
            <a:gsLst>
              <a:gs pos="0">
                <a:srgbClr val="7CD9F1"/>
              </a:gs>
              <a:gs pos="100000">
                <a:srgbClr val="6EA8D9">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61720" y="3883025"/>
            <a:ext cx="2531110" cy="2470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5" name="矩形 4"/>
          <p:cNvSpPr/>
          <p:nvPr/>
        </p:nvSpPr>
        <p:spPr>
          <a:xfrm>
            <a:off x="725805" y="3768090"/>
            <a:ext cx="1473835" cy="1221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a:solidFill>
                  <a:schemeClr val="bg1"/>
                </a:solidFill>
                <a:latin typeface="思源宋体 CN Heavy" panose="02020900000000000000" charset="-122"/>
                <a:ea typeface="思源宋体 CN Heavy" panose="02020900000000000000" charset="-122"/>
              </a:rPr>
              <a:t>Q</a:t>
            </a:r>
            <a:r>
              <a:rPr lang="en-US" altLang="zh-CN" sz="3200">
                <a:solidFill>
                  <a:schemeClr val="bg1"/>
                </a:solidFill>
                <a:latin typeface="思源宋体 CN Heavy" panose="02020900000000000000" charset="-122"/>
                <a:ea typeface="思源宋体 CN Heavy" panose="02020900000000000000" charset="-122"/>
              </a:rPr>
              <a:t>.</a:t>
            </a:r>
          </a:p>
        </p:txBody>
      </p:sp>
      <p:sp>
        <p:nvSpPr>
          <p:cNvPr id="6" name="矩形 5"/>
          <p:cNvSpPr/>
          <p:nvPr/>
        </p:nvSpPr>
        <p:spPr>
          <a:xfrm>
            <a:off x="3816350" y="3883025"/>
            <a:ext cx="2531110" cy="2470785"/>
          </a:xfrm>
          <a:prstGeom prst="rect">
            <a:avLst/>
          </a:prstGeom>
          <a:gradFill>
            <a:gsLst>
              <a:gs pos="0">
                <a:srgbClr val="7CD9F1"/>
              </a:gs>
              <a:gs pos="100000">
                <a:srgbClr val="6EA8D9"/>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7" name="矩形 6"/>
          <p:cNvSpPr/>
          <p:nvPr/>
        </p:nvSpPr>
        <p:spPr>
          <a:xfrm>
            <a:off x="5111115" y="5342255"/>
            <a:ext cx="1473835" cy="1221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6EA8D9"/>
                </a:solidFill>
                <a:latin typeface="思源宋体 CN Heavy" panose="02020900000000000000" charset="-122"/>
                <a:ea typeface="思源宋体 CN Heavy" panose="02020900000000000000" charset="-122"/>
              </a:rPr>
              <a:t>.</a:t>
            </a:r>
            <a:r>
              <a:rPr lang="en-US" sz="9600">
                <a:solidFill>
                  <a:srgbClr val="6EA8D9"/>
                </a:solidFill>
                <a:latin typeface="思源宋体 CN Heavy" panose="02020900000000000000" charset="-122"/>
                <a:ea typeface="思源宋体 CN Heavy" panose="02020900000000000000" charset="-122"/>
              </a:rPr>
              <a:t>A</a:t>
            </a:r>
          </a:p>
        </p:txBody>
      </p:sp>
      <p:sp>
        <p:nvSpPr>
          <p:cNvPr id="9" name="矩形 8"/>
          <p:cNvSpPr/>
          <p:nvPr/>
        </p:nvSpPr>
        <p:spPr>
          <a:xfrm>
            <a:off x="1556385" y="4408170"/>
            <a:ext cx="1665605" cy="1522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174169"/>
                </a:solidFill>
                <a:latin typeface="微软雅黑" panose="020B0503020204020204" charset="-122"/>
                <a:ea typeface="微软雅黑" panose="020B0503020204020204" charset="-122"/>
                <a:sym typeface="+mn-ea"/>
              </a:rPr>
              <a:t>Questions&amp;</a:t>
            </a:r>
            <a:r>
              <a:rPr lang="zh-CN" altLang="en-US" sz="2400" dirty="0" smtClean="0">
                <a:solidFill>
                  <a:srgbClr val="174169"/>
                </a:solidFill>
                <a:latin typeface="微软雅黑" panose="020B0503020204020204" charset="-122"/>
                <a:ea typeface="微软雅黑" panose="020B0503020204020204" charset="-122"/>
                <a:sym typeface="+mn-ea"/>
              </a:rPr>
              <a:t> </a:t>
            </a:r>
            <a:r>
              <a:rPr lang="en-US" altLang="zh-CN" sz="2400" dirty="0" smtClean="0">
                <a:solidFill>
                  <a:srgbClr val="174169"/>
                </a:solidFill>
                <a:latin typeface="微软雅黑" panose="020B0503020204020204" charset="-122"/>
                <a:ea typeface="微软雅黑" panose="020B0503020204020204" charset="-122"/>
                <a:sym typeface="+mn-ea"/>
              </a:rPr>
              <a:t>Answers</a:t>
            </a:r>
            <a:endParaRPr lang="zh-CN" altLang="en-US" sz="2400">
              <a:solidFill>
                <a:schemeClr val="tx1"/>
              </a:solidFill>
              <a:latin typeface="思源宋体 CN Heavy" panose="02020900000000000000" charset="-122"/>
              <a:ea typeface="思源宋体 CN Heavy" panose="02020900000000000000" charset="-122"/>
            </a:endParaRPr>
          </a:p>
        </p:txBody>
      </p:sp>
      <p:sp>
        <p:nvSpPr>
          <p:cNvPr id="8" name="矩形 7"/>
          <p:cNvSpPr/>
          <p:nvPr/>
        </p:nvSpPr>
        <p:spPr>
          <a:xfrm>
            <a:off x="4022725" y="3975100"/>
            <a:ext cx="2214880" cy="2319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600" dirty="0" smtClean="0">
                <a:solidFill>
                  <a:srgbClr val="174169"/>
                </a:solidFill>
                <a:latin typeface="微软雅黑" panose="020B0503020204020204" charset="-122"/>
                <a:ea typeface="微软雅黑" panose="020B0503020204020204" charset="-122"/>
                <a:sym typeface="+mn-ea"/>
              </a:rPr>
              <a:t>Yiyu Liu  </a:t>
            </a:r>
            <a:endParaRPr lang="en-US" altLang="zh-CN" sz="1600" dirty="0" smtClean="0">
              <a:solidFill>
                <a:srgbClr val="174169"/>
              </a:solidFill>
              <a:latin typeface="微软雅黑" panose="020B0503020204020204" charset="-122"/>
              <a:ea typeface="微软雅黑" panose="020B0503020204020204" charset="-122"/>
            </a:endParaRPr>
          </a:p>
          <a:p>
            <a:pPr algn="l"/>
            <a:r>
              <a:rPr lang="en-US" altLang="zh-CN" sz="1600" dirty="0" smtClean="0">
                <a:solidFill>
                  <a:srgbClr val="174169"/>
                </a:solidFill>
                <a:latin typeface="微软雅黑" panose="020B0503020204020204" charset="-122"/>
                <a:ea typeface="微软雅黑" panose="020B0503020204020204" charset="-122"/>
                <a:sym typeface="+mn-ea"/>
              </a:rPr>
              <a:t>AssociateProfessor</a:t>
            </a:r>
            <a:endParaRPr lang="en-US" altLang="zh-CN" sz="1600" dirty="0" smtClean="0">
              <a:solidFill>
                <a:srgbClr val="174169"/>
              </a:solidFill>
              <a:latin typeface="微软雅黑" panose="020B0503020204020204" charset="-122"/>
              <a:ea typeface="微软雅黑" panose="020B0503020204020204" charset="-122"/>
            </a:endParaRPr>
          </a:p>
          <a:p>
            <a:pPr algn="l"/>
            <a:r>
              <a:rPr lang="en-US" altLang="zh-CN" sz="1600" dirty="0" smtClean="0">
                <a:solidFill>
                  <a:srgbClr val="174169"/>
                </a:solidFill>
                <a:latin typeface="微软雅黑" panose="020B0503020204020204" charset="-122"/>
                <a:ea typeface="微软雅黑" panose="020B0503020204020204" charset="-122"/>
                <a:sym typeface="+mn-ea"/>
              </a:rPr>
              <a:t>Center for Systems Science and Systems Management </a:t>
            </a:r>
            <a:endParaRPr lang="en-US" altLang="zh-CN" sz="1600" dirty="0" smtClean="0">
              <a:solidFill>
                <a:srgbClr val="174169"/>
              </a:solidFill>
              <a:latin typeface="微软雅黑" panose="020B0503020204020204" charset="-122"/>
              <a:ea typeface="微软雅黑" panose="020B0503020204020204" charset="-122"/>
            </a:endParaRPr>
          </a:p>
          <a:p>
            <a:pPr algn="l"/>
            <a:r>
              <a:rPr lang="en-US" altLang="zh-CN" sz="1600" dirty="0" smtClean="0">
                <a:solidFill>
                  <a:srgbClr val="174169"/>
                </a:solidFill>
                <a:latin typeface="微软雅黑" panose="020B0503020204020204" charset="-122"/>
                <a:ea typeface="微软雅黑" panose="020B0503020204020204" charset="-122"/>
                <a:sym typeface="+mn-ea"/>
              </a:rPr>
              <a:t>South China Normal University</a:t>
            </a:r>
            <a:endParaRPr lang="en-US" altLang="zh-CN" sz="1600" dirty="0" smtClean="0">
              <a:solidFill>
                <a:srgbClr val="174169"/>
              </a:solidFill>
              <a:latin typeface="微软雅黑" panose="020B0503020204020204" charset="-122"/>
              <a:ea typeface="微软雅黑" panose="020B0503020204020204" charset="-122"/>
            </a:endParaRPr>
          </a:p>
          <a:p>
            <a:pPr algn="l"/>
            <a:r>
              <a:rPr lang="en-US" altLang="zh-CN" sz="1600" dirty="0" smtClean="0">
                <a:solidFill>
                  <a:srgbClr val="174169"/>
                </a:solidFill>
                <a:latin typeface="微软雅黑" panose="020B0503020204020204" charset="-122"/>
                <a:ea typeface="微软雅黑" panose="020B0503020204020204" charset="-122"/>
                <a:sym typeface="+mn-ea"/>
              </a:rPr>
              <a:t>liu_yiyu@126.com</a:t>
            </a:r>
            <a:endParaRPr lang="en-US" altLang="zh-CN" sz="1400" dirty="0" smtClean="0">
              <a:solidFill>
                <a:srgbClr val="174169"/>
              </a:solidFill>
              <a:latin typeface="微软雅黑" panose="020B0503020204020204" charset="-122"/>
              <a:ea typeface="微软雅黑" panose="020B0503020204020204" charset="-122"/>
            </a:endParaRPr>
          </a:p>
          <a:p>
            <a:pPr algn="l"/>
            <a:endParaRPr lang="zh-CN" altLang="en-US" sz="1400">
              <a:solidFill>
                <a:schemeClr val="bg1"/>
              </a:solidFill>
              <a:latin typeface="思源宋体 CN Heavy" panose="02020900000000000000" charset="-122"/>
              <a:ea typeface="思源宋体 CN Heavy" panose="02020900000000000000" charset="-122"/>
            </a:endParaRPr>
          </a:p>
        </p:txBody>
      </p:sp>
      <p:sp>
        <p:nvSpPr>
          <p:cNvPr id="14" name="矩形 13"/>
          <p:cNvSpPr/>
          <p:nvPr/>
        </p:nvSpPr>
        <p:spPr>
          <a:xfrm>
            <a:off x="11446510" y="556895"/>
            <a:ext cx="193675" cy="4386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533890" y="5764530"/>
            <a:ext cx="1994535" cy="29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000">
                <a:solidFill>
                  <a:schemeClr val="tx1"/>
                </a:solidFill>
                <a:latin typeface="思源宋体 CN Heavy" panose="02020900000000000000" charset="-122"/>
                <a:ea typeface="思源宋体 CN Heavy" panose="02020900000000000000" charset="-122"/>
              </a:rPr>
              <a:t> </a:t>
            </a:r>
          </a:p>
        </p:txBody>
      </p:sp>
      <p:sp>
        <p:nvSpPr>
          <p:cNvPr id="18" name="矩形 17"/>
          <p:cNvSpPr/>
          <p:nvPr/>
        </p:nvSpPr>
        <p:spPr>
          <a:xfrm>
            <a:off x="8938260" y="6061075"/>
            <a:ext cx="2590165" cy="334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dirty="0" smtClean="0">
                <a:solidFill>
                  <a:schemeClr val="tx1">
                    <a:lumMod val="50000"/>
                    <a:lumOff val="50000"/>
                  </a:schemeClr>
                </a:solidFill>
                <a:latin typeface="微软雅黑" panose="020B0503020204020204" charset="-122"/>
                <a:ea typeface="微软雅黑" panose="020B0503020204020204" charset="-122"/>
              </a:rPr>
              <a:t>2019/04/27</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893310" y="1549400"/>
            <a:ext cx="2406650" cy="2254885"/>
          </a:xfrm>
          <a:custGeom>
            <a:avLst/>
            <a:gdLst>
              <a:gd name="connsiteX0" fmla="*/ 14 w 5949"/>
              <a:gd name="connsiteY0" fmla="*/ 5100 h 5574"/>
              <a:gd name="connsiteX1" fmla="*/ 2975 w 5949"/>
              <a:gd name="connsiteY1" fmla="*/ 0 h 5574"/>
              <a:gd name="connsiteX2" fmla="*/ 5935 w 5949"/>
              <a:gd name="connsiteY2" fmla="*/ 5100 h 5574"/>
              <a:gd name="connsiteX3" fmla="*/ 14 w 5949"/>
              <a:gd name="connsiteY3" fmla="*/ 5100 h 5574"/>
            </a:gdLst>
            <a:ahLst/>
            <a:cxnLst>
              <a:cxn ang="0">
                <a:pos x="connsiteX0" y="connsiteY0"/>
              </a:cxn>
              <a:cxn ang="0">
                <a:pos x="connsiteX1" y="connsiteY1"/>
              </a:cxn>
              <a:cxn ang="0">
                <a:pos x="connsiteX2" y="connsiteY2"/>
              </a:cxn>
              <a:cxn ang="0">
                <a:pos x="connsiteX3" y="connsiteY3"/>
              </a:cxn>
            </a:cxnLst>
            <a:rect l="l" t="t" r="r" b="b"/>
            <a:pathLst>
              <a:path w="5949" h="5574">
                <a:moveTo>
                  <a:pt x="14" y="5100"/>
                </a:moveTo>
                <a:cubicBezTo>
                  <a:pt x="-202" y="4471"/>
                  <a:pt x="2168" y="-30"/>
                  <a:pt x="2975" y="0"/>
                </a:cubicBezTo>
                <a:cubicBezTo>
                  <a:pt x="3758" y="0"/>
                  <a:pt x="6158" y="4410"/>
                  <a:pt x="5935" y="5100"/>
                </a:cubicBezTo>
                <a:cubicBezTo>
                  <a:pt x="5618" y="5791"/>
                  <a:pt x="308" y="5671"/>
                  <a:pt x="14" y="5100"/>
                </a:cubicBezTo>
                <a:close/>
              </a:path>
            </a:pathLst>
          </a:cu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838450" y="2676525"/>
            <a:ext cx="1200150" cy="0"/>
          </a:xfrm>
          <a:prstGeom prst="line">
            <a:avLst/>
          </a:prstGeom>
          <a:ln>
            <a:solidFill>
              <a:srgbClr val="7CD9F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108950" y="2677160"/>
            <a:ext cx="1200150" cy="0"/>
          </a:xfrm>
          <a:prstGeom prst="line">
            <a:avLst/>
          </a:prstGeom>
          <a:ln>
            <a:solidFill>
              <a:srgbClr val="7CD9F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449128" y="4533265"/>
            <a:ext cx="3294380" cy="219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latin typeface="思源宋体 CN Heavy" panose="02020900000000000000" charset="-122"/>
                <a:ea typeface="思源宋体 CN Heavy" panose="02020900000000000000" charset="-122"/>
              </a:rPr>
              <a:t>THANK YOU</a:t>
            </a:r>
          </a:p>
        </p:txBody>
      </p:sp>
      <p:sp>
        <p:nvSpPr>
          <p:cNvPr id="23" name="矩形 22"/>
          <p:cNvSpPr/>
          <p:nvPr/>
        </p:nvSpPr>
        <p:spPr>
          <a:xfrm>
            <a:off x="2492375" y="5003800"/>
            <a:ext cx="7207885" cy="46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50000"/>
                  <a:lumOff val="50000"/>
                </a:schemeClr>
              </a:solidFill>
              <a:latin typeface="思源宋体 CN ExtraLight" panose="02020200000000000000" charset="-122"/>
              <a:ea typeface="思源宋体 CN ExtraLight" panose="02020200000000000000" charset="-122"/>
            </a:endParaRPr>
          </a:p>
        </p:txBody>
      </p:sp>
      <p:sp>
        <p:nvSpPr>
          <p:cNvPr id="6" name="矩形 5"/>
          <p:cNvSpPr/>
          <p:nvPr/>
        </p:nvSpPr>
        <p:spPr>
          <a:xfrm>
            <a:off x="481965" y="6350000"/>
            <a:ext cx="11229340" cy="46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000">
              <a:solidFill>
                <a:schemeClr val="bg1">
                  <a:lumMod val="95000"/>
                </a:schemeClr>
              </a:solidFill>
              <a:latin typeface="思源宋体 CN ExtraLight" panose="02020200000000000000" charset="-122"/>
              <a:ea typeface="思源宋体 CN ExtraLight" panose="02020200000000000000" charset="-122"/>
            </a:endParaRPr>
          </a:p>
        </p:txBody>
      </p:sp>
      <p:sp>
        <p:nvSpPr>
          <p:cNvPr id="7" name="矩形 6"/>
          <p:cNvSpPr/>
          <p:nvPr/>
        </p:nvSpPr>
        <p:spPr>
          <a:xfrm>
            <a:off x="481330" y="33020"/>
            <a:ext cx="11229340" cy="46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000">
              <a:solidFill>
                <a:schemeClr val="bg1">
                  <a:lumMod val="95000"/>
                </a:schemeClr>
              </a:solidFill>
              <a:latin typeface="思源宋体 CN ExtraLight" panose="02020200000000000000" charset="-122"/>
              <a:ea typeface="思源宋体 CN ExtraLight" panose="02020200000000000000" charset="-122"/>
            </a:endParaRPr>
          </a:p>
        </p:txBody>
      </p:sp>
      <p:sp>
        <p:nvSpPr>
          <p:cNvPr id="5" name="任意多边形 4"/>
          <p:cNvSpPr/>
          <p:nvPr/>
        </p:nvSpPr>
        <p:spPr>
          <a:xfrm rot="5880000">
            <a:off x="5165725" y="1806575"/>
            <a:ext cx="2406650" cy="2254885"/>
          </a:xfrm>
          <a:custGeom>
            <a:avLst/>
            <a:gdLst>
              <a:gd name="connsiteX0" fmla="*/ 14 w 5949"/>
              <a:gd name="connsiteY0" fmla="*/ 5100 h 5574"/>
              <a:gd name="connsiteX1" fmla="*/ 2975 w 5949"/>
              <a:gd name="connsiteY1" fmla="*/ 0 h 5574"/>
              <a:gd name="connsiteX2" fmla="*/ 5935 w 5949"/>
              <a:gd name="connsiteY2" fmla="*/ 5100 h 5574"/>
              <a:gd name="connsiteX3" fmla="*/ 14 w 5949"/>
              <a:gd name="connsiteY3" fmla="*/ 5100 h 5574"/>
            </a:gdLst>
            <a:ahLst/>
            <a:cxnLst>
              <a:cxn ang="0">
                <a:pos x="connsiteX0" y="connsiteY0"/>
              </a:cxn>
              <a:cxn ang="0">
                <a:pos x="connsiteX1" y="connsiteY1"/>
              </a:cxn>
              <a:cxn ang="0">
                <a:pos x="connsiteX2" y="connsiteY2"/>
              </a:cxn>
              <a:cxn ang="0">
                <a:pos x="connsiteX3" y="connsiteY3"/>
              </a:cxn>
            </a:cxnLst>
            <a:rect l="l" t="t" r="r" b="b"/>
            <a:pathLst>
              <a:path w="5949" h="5574">
                <a:moveTo>
                  <a:pt x="14" y="5100"/>
                </a:moveTo>
                <a:cubicBezTo>
                  <a:pt x="-202" y="4471"/>
                  <a:pt x="2168" y="-30"/>
                  <a:pt x="2975" y="0"/>
                </a:cubicBezTo>
                <a:cubicBezTo>
                  <a:pt x="3758" y="0"/>
                  <a:pt x="6158" y="4410"/>
                  <a:pt x="5935" y="5100"/>
                </a:cubicBezTo>
                <a:cubicBezTo>
                  <a:pt x="5618" y="5791"/>
                  <a:pt x="308" y="5671"/>
                  <a:pt x="14" y="5100"/>
                </a:cubicBezTo>
                <a:close/>
              </a:path>
            </a:pathLst>
          </a:custGeom>
          <a:gradFill rotWithShape="1">
            <a:gsLst>
              <a:gs pos="0">
                <a:srgbClr val="559CD3"/>
              </a:gs>
              <a:gs pos="100000">
                <a:srgbClr val="7CD9F1">
                  <a:alpha val="5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524001" y="284389"/>
            <a:ext cx="1692275"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152400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54780" y="393065"/>
            <a:ext cx="6070963" cy="400110"/>
          </a:xfrm>
          <a:prstGeom prst="rect">
            <a:avLst/>
          </a:prstGeom>
          <a:noFill/>
        </p:spPr>
        <p:txBody>
          <a:bodyPr wrap="square" rtlCol="0">
            <a:spAutoFit/>
          </a:bodyPr>
          <a:lstStyle/>
          <a:p>
            <a:pPr algn="r"/>
            <a:r>
              <a:rPr lang="zh-CN" altLang="en-US" sz="2000" b="1" dirty="0" smtClean="0">
                <a:solidFill>
                  <a:srgbClr val="0070C0"/>
                </a:solidFill>
                <a:latin typeface="Arial" panose="020B0604020202020204" pitchFamily="34" charset="0"/>
                <a:ea typeface="微软雅黑" panose="020B0503020204020204" pitchFamily="34" charset="-122"/>
                <a:sym typeface="+mn-ea"/>
              </a:rPr>
              <a:t>应用系统思考</a:t>
            </a:r>
            <a:endParaRPr lang="zh-CN" altLang="en-US" sz="20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 name="组合 6"/>
          <p:cNvGrpSpPr/>
          <p:nvPr/>
        </p:nvGrpSpPr>
        <p:grpSpPr>
          <a:xfrm>
            <a:off x="2133317" y="1639330"/>
            <a:ext cx="7743850" cy="1771136"/>
            <a:chOff x="3740459" y="2702858"/>
            <a:chExt cx="1979613" cy="3247092"/>
          </a:xfrm>
        </p:grpSpPr>
        <p:sp>
          <p:nvSpPr>
            <p:cNvPr id="8" name="矩形 7"/>
            <p:cNvSpPr/>
            <p:nvPr/>
          </p:nvSpPr>
          <p:spPr>
            <a:xfrm>
              <a:off x="3740459" y="2702859"/>
              <a:ext cx="1979613" cy="324709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775483" y="2702858"/>
              <a:ext cx="1944589" cy="3216274"/>
            </a:xfrm>
            <a:prstGeom prst="rect">
              <a:avLst/>
            </a:prstGeom>
            <a:noFill/>
          </p:spPr>
          <p:txBody>
            <a:bodyPr wrap="square" rtlCol="0">
              <a:spAutoFit/>
            </a:bodyPr>
            <a:lstStyle/>
            <a:p>
              <a:pPr indent="457200">
                <a:lnSpc>
                  <a:spcPct val="150000"/>
                </a:lnSpc>
              </a:pPr>
              <a:r>
                <a:rPr lang="zh-CN" altLang="en-US" dirty="0">
                  <a:latin typeface="黑体" panose="02010609060101010101" pitchFamily="49" charset="-122"/>
                  <a:ea typeface="黑体" panose="02010609060101010101" pitchFamily="49" charset="-122"/>
                </a:rPr>
                <a:t>著名英国系统科学家</a:t>
              </a:r>
              <a:r>
                <a:rPr lang="en-US" altLang="zh-CN" dirty="0">
                  <a:latin typeface="黑体" panose="02010609060101010101" pitchFamily="49" charset="-122"/>
                  <a:ea typeface="黑体" panose="02010609060101010101" pitchFamily="49" charset="-122"/>
                </a:rPr>
                <a:t>P.</a:t>
              </a:r>
              <a:r>
                <a:rPr lang="zh-CN" altLang="en-US" dirty="0">
                  <a:latin typeface="黑体" panose="02010609060101010101" pitchFamily="49" charset="-122"/>
                  <a:ea typeface="黑体" panose="02010609060101010101" pitchFamily="49" charset="-122"/>
                </a:rPr>
                <a:t>切克兰德在</a:t>
              </a:r>
              <a:r>
                <a:rPr lang="en-US" altLang="zh-CN" dirty="0">
                  <a:latin typeface="黑体" panose="02010609060101010101" pitchFamily="49" charset="-122"/>
                  <a:ea typeface="黑体" panose="02010609060101010101" pitchFamily="49" charset="-122"/>
                </a:rPr>
                <a:t>1981</a:t>
              </a:r>
              <a:r>
                <a:rPr lang="zh-CN" altLang="en-US" dirty="0">
                  <a:latin typeface="黑体" panose="02010609060101010101" pitchFamily="49" charset="-122"/>
                  <a:ea typeface="黑体" panose="02010609060101010101" pitchFamily="49" charset="-122"/>
                </a:rPr>
                <a:t>年撰写的</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系统思想，系统实践</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中指出，当代的系统运动已形成了区别于还原主义并又与还原主义相互补充的关于系统整体的“基本规定”、“基本思想”、“基本语言”和“统一原理”。</a:t>
              </a:r>
              <a:endParaRPr lang="en-US" altLang="zh-CN" dirty="0">
                <a:solidFill>
                  <a:schemeClr val="tx1">
                    <a:lumMod val="95000"/>
                    <a:lumOff val="5000"/>
                  </a:schemeClr>
                </a:solidFill>
                <a:latin typeface="黑体" panose="02010609060101010101" pitchFamily="49" charset="-122"/>
                <a:ea typeface="黑体" panose="02010609060101010101" pitchFamily="49" charset="-122"/>
                <a:sym typeface="Arial" panose="020B0604020202020204" pitchFamily="34" charset="0"/>
              </a:endParaRPr>
            </a:p>
          </p:txBody>
        </p:sp>
      </p:grpSp>
      <p:sp>
        <p:nvSpPr>
          <p:cNvPr id="4" name="矩形 3"/>
          <p:cNvSpPr/>
          <p:nvPr/>
        </p:nvSpPr>
        <p:spPr>
          <a:xfrm>
            <a:off x="5099079" y="4687330"/>
            <a:ext cx="1812324" cy="3871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latin typeface="黑体" panose="02010609060101010101" pitchFamily="49" charset="-122"/>
                <a:ea typeface="黑体" panose="02010609060101010101" pitchFamily="49" charset="-122"/>
              </a:rPr>
              <a:t>突现与层级</a:t>
            </a:r>
          </a:p>
        </p:txBody>
      </p:sp>
      <p:sp>
        <p:nvSpPr>
          <p:cNvPr id="21" name="矩形 20"/>
          <p:cNvSpPr/>
          <p:nvPr/>
        </p:nvSpPr>
        <p:spPr>
          <a:xfrm>
            <a:off x="5099079" y="4151870"/>
            <a:ext cx="1812324" cy="3871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latin typeface="黑体" panose="02010609060101010101" pitchFamily="49" charset="-122"/>
                <a:ea typeface="黑体" panose="02010609060101010101" pitchFamily="49" charset="-122"/>
              </a:rPr>
              <a:t>通讯与控制</a:t>
            </a:r>
          </a:p>
        </p:txBody>
      </p:sp>
      <p:sp>
        <p:nvSpPr>
          <p:cNvPr id="22" name="矩形 21"/>
          <p:cNvSpPr/>
          <p:nvPr/>
        </p:nvSpPr>
        <p:spPr>
          <a:xfrm>
            <a:off x="5099079" y="3616410"/>
            <a:ext cx="1812324" cy="3871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latin typeface="黑体" panose="02010609060101010101" pitchFamily="49" charset="-122"/>
                <a:ea typeface="黑体" panose="02010609060101010101" pitchFamily="49" charset="-122"/>
              </a:rPr>
              <a:t>进化与自组织</a:t>
            </a:r>
          </a:p>
        </p:txBody>
      </p:sp>
      <p:graphicFrame>
        <p:nvGraphicFramePr>
          <p:cNvPr id="2" name="图示 1"/>
          <p:cNvGraphicFramePr/>
          <p:nvPr/>
        </p:nvGraphicFramePr>
        <p:xfrm>
          <a:off x="2270325" y="3809999"/>
          <a:ext cx="736462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椭圆 4"/>
          <p:cNvSpPr/>
          <p:nvPr/>
        </p:nvSpPr>
        <p:spPr>
          <a:xfrm>
            <a:off x="1754377" y="4407245"/>
            <a:ext cx="757881" cy="7578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元素</a:t>
            </a:r>
          </a:p>
        </p:txBody>
      </p:sp>
      <p:sp>
        <p:nvSpPr>
          <p:cNvPr id="19" name="椭圆 18"/>
          <p:cNvSpPr/>
          <p:nvPr/>
        </p:nvSpPr>
        <p:spPr>
          <a:xfrm>
            <a:off x="2512258" y="4123038"/>
            <a:ext cx="757881" cy="7578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结构</a:t>
            </a:r>
          </a:p>
        </p:txBody>
      </p:sp>
      <p:sp>
        <p:nvSpPr>
          <p:cNvPr id="23" name="椭圆 22"/>
          <p:cNvSpPr/>
          <p:nvPr/>
        </p:nvSpPr>
        <p:spPr>
          <a:xfrm>
            <a:off x="3286402" y="4123038"/>
            <a:ext cx="757881" cy="7578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环境</a:t>
            </a:r>
          </a:p>
        </p:txBody>
      </p:sp>
      <p:sp>
        <p:nvSpPr>
          <p:cNvPr id="24" name="椭圆 23"/>
          <p:cNvSpPr/>
          <p:nvPr/>
        </p:nvSpPr>
        <p:spPr>
          <a:xfrm>
            <a:off x="4060546" y="4407244"/>
            <a:ext cx="757881" cy="7578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功能</a:t>
            </a:r>
          </a:p>
        </p:txBody>
      </p:sp>
      <p:sp>
        <p:nvSpPr>
          <p:cNvPr id="10" name="双括号 9"/>
          <p:cNvSpPr/>
          <p:nvPr/>
        </p:nvSpPr>
        <p:spPr>
          <a:xfrm>
            <a:off x="7661189" y="3931507"/>
            <a:ext cx="2084173" cy="827904"/>
          </a:xfrm>
          <a:prstGeom prst="bracketPair">
            <a:avLst>
              <a:gd name="adj" fmla="val 2164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r>
              <a:rPr lang="zh-CN" altLang="en-US" sz="1400" dirty="0">
                <a:latin typeface="黑体" panose="02010609060101010101" pitchFamily="49" charset="-122"/>
                <a:ea typeface="黑体" panose="02010609060101010101" pitchFamily="49" charset="-122"/>
              </a:rPr>
              <a:t>系统工程  系统分析</a:t>
            </a:r>
            <a:endParaRPr lang="en-US" altLang="zh-CN" sz="1400" dirty="0">
              <a:latin typeface="黑体" panose="02010609060101010101" pitchFamily="49" charset="-122"/>
              <a:ea typeface="黑体" panose="02010609060101010101" pitchFamily="49" charset="-122"/>
            </a:endParaRPr>
          </a:p>
          <a:p>
            <a:pPr algn="ctr">
              <a:lnSpc>
                <a:spcPct val="130000"/>
              </a:lnSpc>
            </a:pPr>
            <a:r>
              <a:rPr lang="zh-CN" altLang="en-US" sz="1400" dirty="0">
                <a:latin typeface="黑体" panose="02010609060101010101" pitchFamily="49" charset="-122"/>
                <a:ea typeface="黑体" panose="02010609060101010101" pitchFamily="49" charset="-122"/>
              </a:rPr>
              <a:t>软系统方法论</a:t>
            </a:r>
            <a:endParaRPr lang="en-US" altLang="zh-CN" sz="1400" dirty="0">
              <a:latin typeface="黑体" panose="02010609060101010101" pitchFamily="49" charset="-122"/>
              <a:ea typeface="黑体" panose="02010609060101010101" pitchFamily="49" charset="-122"/>
            </a:endParaRPr>
          </a:p>
          <a:p>
            <a:pPr algn="ctr">
              <a:lnSpc>
                <a:spcPct val="130000"/>
              </a:lnSpc>
            </a:pPr>
            <a:r>
              <a:rPr lang="zh-CN" altLang="en-US" sz="1400" dirty="0">
                <a:latin typeface="黑体" panose="02010609060101010101" pitchFamily="49" charset="-122"/>
                <a:ea typeface="黑体" panose="02010609060101010101" pitchFamily="49" charset="-122"/>
              </a:rPr>
              <a:t>综合集成分析</a:t>
            </a:r>
            <a:endParaRPr lang="en-US" altLang="zh-CN" sz="1400" dirty="0">
              <a:latin typeface="黑体" panose="02010609060101010101" pitchFamily="49" charset="-122"/>
              <a:ea typeface="黑体" panose="02010609060101010101" pitchFamily="49" charset="-122"/>
            </a:endParaRPr>
          </a:p>
          <a:p>
            <a:pPr algn="ctr">
              <a:lnSpc>
                <a:spcPct val="130000"/>
              </a:lnSpc>
            </a:pPr>
            <a:r>
              <a:rPr lang="zh-CN" altLang="en-US" sz="1400" dirty="0">
                <a:latin typeface="黑体" panose="02010609060101010101" pitchFamily="49" charset="-122"/>
                <a:ea typeface="黑体" panose="02010609060101010101" pitchFamily="49" charset="-122"/>
              </a:rPr>
              <a:t>物理</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事理</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人理方法论</a:t>
            </a:r>
            <a:endParaRPr lang="en-US" altLang="zh-CN" sz="1400" dirty="0">
              <a:latin typeface="黑体" panose="02010609060101010101" pitchFamily="49" charset="-122"/>
              <a:ea typeface="黑体" panose="02010609060101010101" pitchFamily="49" charset="-122"/>
            </a:endParaRPr>
          </a:p>
          <a:p>
            <a:pPr algn="ctr">
              <a:lnSpc>
                <a:spcPct val="130000"/>
              </a:lnSpc>
            </a:pPr>
            <a:r>
              <a:rPr lang="zh-CN" altLang="en-US" sz="1400" dirty="0">
                <a:latin typeface="黑体" panose="02010609060101010101" pitchFamily="49" charset="-122"/>
                <a:ea typeface="黑体" panose="02010609060101010101" pitchFamily="49" charset="-122"/>
              </a:rPr>
              <a:t>复杂系统整体论</a:t>
            </a:r>
            <a:endParaRPr lang="en-US" altLang="zh-CN" sz="1400" dirty="0">
              <a:latin typeface="黑体" panose="02010609060101010101" pitchFamily="49" charset="-122"/>
              <a:ea typeface="黑体" panose="02010609060101010101" pitchFamily="49" charset="-122"/>
            </a:endParaRPr>
          </a:p>
          <a:p>
            <a:pPr algn="ctr">
              <a:lnSpc>
                <a:spcPct val="130000"/>
              </a:lnSpc>
            </a:pPr>
            <a:endParaRPr lang="en-US"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9168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par>
                                <p:cTn id="16" presetID="12" presetClass="entr" presetSubtype="1"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ppt_h*1.125000"/>
                                          </p:val>
                                        </p:tav>
                                        <p:tav tm="100000">
                                          <p:val>
                                            <p:strVal val="#ppt_y"/>
                                          </p:val>
                                        </p:tav>
                                      </p:tavLst>
                                    </p:anim>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bldLvl="0" animBg="1"/>
      <p:bldP spid="21" grpId="0" bldLvl="0" animBg="1"/>
      <p:bldP spid="22" grpId="0" bldLvl="0" animBg="1"/>
      <p:bldGraphic spid="2" grpId="0">
        <p:bldAsOne/>
      </p:bldGraphic>
      <p:bldP spid="5" grpId="0" bldLvl="0" animBg="1"/>
      <p:bldP spid="19" grpId="0" bldLvl="0" animBg="1"/>
      <p:bldP spid="23" grpId="0" bldLvl="0" animBg="1"/>
      <p:bldP spid="24" grpId="0" bldLvl="0" animBg="1"/>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524001" y="284389"/>
            <a:ext cx="1692275"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152400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17493" y="414050"/>
            <a:ext cx="6818630" cy="400110"/>
          </a:xfrm>
          <a:prstGeom prst="rect">
            <a:avLst/>
          </a:prstGeom>
          <a:noFill/>
        </p:spPr>
        <p:txBody>
          <a:bodyPr wrap="square" rtlCol="0">
            <a:spAutoFit/>
          </a:bodyPr>
          <a:lstStyle/>
          <a:p>
            <a:pPr algn="r"/>
            <a:r>
              <a:rPr lang="zh-CN" altLang="en-US" sz="2000" b="1" dirty="0">
                <a:solidFill>
                  <a:srgbClr val="0070C0"/>
                </a:solidFill>
                <a:latin typeface="Arial" panose="020B0604020202020204" pitchFamily="34" charset="0"/>
                <a:ea typeface="微软雅黑" panose="020B0503020204020204" pitchFamily="34" charset="-122"/>
              </a:rPr>
              <a:t>应用系统思考</a:t>
            </a:r>
          </a:p>
        </p:txBody>
      </p:sp>
      <p:grpSp>
        <p:nvGrpSpPr>
          <p:cNvPr id="11" name="组合 10"/>
          <p:cNvGrpSpPr/>
          <p:nvPr/>
        </p:nvGrpSpPr>
        <p:grpSpPr>
          <a:xfrm>
            <a:off x="6119496" y="1070611"/>
            <a:ext cx="4383405" cy="5547995"/>
            <a:chOff x="3740459" y="2702858"/>
            <a:chExt cx="1979613" cy="3247092"/>
          </a:xfrm>
        </p:grpSpPr>
        <p:sp>
          <p:nvSpPr>
            <p:cNvPr id="12" name="矩形 11"/>
            <p:cNvSpPr/>
            <p:nvPr/>
          </p:nvSpPr>
          <p:spPr>
            <a:xfrm>
              <a:off x="3740459" y="2702859"/>
              <a:ext cx="1979613" cy="324709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775483" y="2702858"/>
              <a:ext cx="1944589" cy="2755401"/>
            </a:xfrm>
            <a:prstGeom prst="rect">
              <a:avLst/>
            </a:prstGeom>
            <a:noFill/>
          </p:spPr>
          <p:txBody>
            <a:bodyPr wrap="square" rtlCol="0">
              <a:spAutoFit/>
            </a:bodyPr>
            <a:lstStyle/>
            <a:p>
              <a:pPr indent="457200">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系统科学的概念、理论和系统思想以各种形式渗透到组织管理中，形成了关于管理的系统思想或系统学派。</a:t>
              </a:r>
            </a:p>
            <a:p>
              <a:pPr indent="457200">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切克兰德把系统运动中，主要关注于现实世界问题的“问题解决”的这类系统思想称为“</a:t>
              </a:r>
              <a:r>
                <a:rPr lang="zh-CN" altLang="en-US" sz="20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应用系统思考</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”，并进一步将现有的应用系统思考分为</a:t>
              </a:r>
              <a:r>
                <a:rPr lang="zh-CN" altLang="en-US" sz="20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硬系统思考和软系统思考，</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形成了应用系统思考的研究流派。</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pP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sp>
        <p:nvSpPr>
          <p:cNvPr id="16" name="图片 1"/>
          <p:cNvSpPr/>
          <p:nvPr/>
        </p:nvSpPr>
        <p:spPr>
          <a:xfrm>
            <a:off x="3216259" y="2324790"/>
            <a:ext cx="1172245" cy="1912513"/>
          </a:xfrm>
        </p:spPr>
      </p:sp>
      <p:sp>
        <p:nvSpPr>
          <p:cNvPr id="5" name="图片 1"/>
          <p:cNvSpPr/>
          <p:nvPr/>
        </p:nvSpPr>
        <p:spPr>
          <a:xfrm>
            <a:off x="3417554" y="2468300"/>
            <a:ext cx="1172245" cy="1912513"/>
          </a:xfrm>
        </p:spPr>
      </p:sp>
      <p:pic>
        <p:nvPicPr>
          <p:cNvPr id="6" name="图片 5" descr="微信图片_20180919131332"/>
          <p:cNvPicPr>
            <a:picLocks noChangeAspect="1"/>
          </p:cNvPicPr>
          <p:nvPr/>
        </p:nvPicPr>
        <p:blipFill>
          <a:blip r:embed="rId2"/>
          <a:stretch>
            <a:fillRect/>
          </a:stretch>
        </p:blipFill>
        <p:spPr>
          <a:xfrm rot="5400000">
            <a:off x="1240791" y="1654176"/>
            <a:ext cx="5462905" cy="4295775"/>
          </a:xfrm>
          <a:prstGeom prst="rect">
            <a:avLst/>
          </a:prstGeom>
        </p:spPr>
      </p:pic>
    </p:spTree>
    <p:extLst>
      <p:ext uri="{BB962C8B-B14F-4D97-AF65-F5344CB8AC3E}">
        <p14:creationId xmlns:p14="http://schemas.microsoft.com/office/powerpoint/2010/main" val="76819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12" presetClass="entr" presetSubtype="1"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524001" y="284389"/>
            <a:ext cx="1692275"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152400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54780" y="393065"/>
            <a:ext cx="6289040" cy="400110"/>
          </a:xfrm>
          <a:prstGeom prst="rect">
            <a:avLst/>
          </a:prstGeom>
          <a:noFill/>
        </p:spPr>
        <p:txBody>
          <a:bodyPr wrap="square" rtlCol="0">
            <a:spAutoFit/>
          </a:bodyPr>
          <a:lstStyle/>
          <a:p>
            <a:pPr algn="r"/>
            <a:r>
              <a:rPr lang="zh-CN" altLang="en-US" sz="2000" b="1"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应用系统思考研究</a:t>
            </a:r>
            <a:r>
              <a:rPr lang="zh-CN" altLang="en-US" sz="20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成果</a:t>
            </a:r>
          </a:p>
        </p:txBody>
      </p:sp>
      <p:pic>
        <p:nvPicPr>
          <p:cNvPr id="11" name="图片 15"/>
          <p:cNvPicPr>
            <a:picLocks noChangeAspect="1"/>
          </p:cNvPicPr>
          <p:nvPr/>
        </p:nvPicPr>
        <p:blipFill>
          <a:blip r:embed="rId3"/>
          <a:stretch>
            <a:fillRect/>
          </a:stretch>
        </p:blipFill>
        <p:spPr>
          <a:xfrm>
            <a:off x="1825716" y="1185001"/>
            <a:ext cx="3808730" cy="4246245"/>
          </a:xfrm>
          <a:prstGeom prst="rect">
            <a:avLst/>
          </a:prstGeom>
          <a:noFill/>
          <a:ln w="9525">
            <a:noFill/>
          </a:ln>
        </p:spPr>
      </p:pic>
      <p:graphicFrame>
        <p:nvGraphicFramePr>
          <p:cNvPr id="12" name="对象 11"/>
          <p:cNvGraphicFramePr/>
          <p:nvPr>
            <p:extLst>
              <p:ext uri="{D42A27DB-BD31-4B8C-83A1-F6EECF244321}">
                <p14:modId xmlns:p14="http://schemas.microsoft.com/office/powerpoint/2010/main" val="1266968259"/>
              </p:ext>
            </p:extLst>
          </p:nvPr>
        </p:nvGraphicFramePr>
        <p:xfrm>
          <a:off x="5900057" y="1185001"/>
          <a:ext cx="3942080" cy="4252595"/>
        </p:xfrm>
        <a:graphic>
          <a:graphicData uri="http://schemas.openxmlformats.org/presentationml/2006/ole">
            <mc:AlternateContent xmlns:mc="http://schemas.openxmlformats.org/markup-compatibility/2006">
              <mc:Choice xmlns:v="urn:schemas-microsoft-com:vml" Requires="v">
                <p:oleObj spid="_x0000_s6245" r:id="rId4" imgW="2190750" imgH="3295650" progId="Paint.Picture">
                  <p:embed/>
                </p:oleObj>
              </mc:Choice>
              <mc:Fallback>
                <p:oleObj r:id="rId4" imgW="2190750" imgH="3295650" progId="Paint.Picture">
                  <p:embed/>
                  <p:pic>
                    <p:nvPicPr>
                      <p:cNvPr id="0" name=""/>
                      <p:cNvPicPr/>
                      <p:nvPr/>
                    </p:nvPicPr>
                    <p:blipFill>
                      <a:blip r:embed="rId5"/>
                      <a:stretch>
                        <a:fillRect/>
                      </a:stretch>
                    </p:blipFill>
                    <p:spPr>
                      <a:xfrm>
                        <a:off x="5900057" y="1185001"/>
                        <a:ext cx="3942080" cy="4252595"/>
                      </a:xfrm>
                      <a:prstGeom prst="rect">
                        <a:avLst/>
                      </a:prstGeom>
                    </p:spPr>
                  </p:pic>
                </p:oleObj>
              </mc:Fallback>
            </mc:AlternateContent>
          </a:graphicData>
        </a:graphic>
      </p:graphicFrame>
      <p:sp>
        <p:nvSpPr>
          <p:cNvPr id="13" name="文本框 12"/>
          <p:cNvSpPr txBox="1"/>
          <p:nvPr/>
        </p:nvSpPr>
        <p:spPr>
          <a:xfrm>
            <a:off x="1797413" y="5553619"/>
            <a:ext cx="8131810" cy="1168400"/>
          </a:xfrm>
          <a:prstGeom prst="rect">
            <a:avLst/>
          </a:prstGeom>
          <a:noFill/>
          <a:ln w="9525">
            <a:noFill/>
          </a:ln>
        </p:spPr>
        <p:txBody>
          <a:bodyPr wrap="square">
            <a:spAutoFit/>
          </a:bodyPr>
          <a:lstStyle/>
          <a:p>
            <a:pPr indent="0"/>
            <a:r>
              <a:rPr lang="en-US" altLang="zh-CN" sz="1400" b="0" dirty="0">
                <a:latin typeface="微软雅黑" panose="020B0503020204020204" charset="-122"/>
                <a:ea typeface="微软雅黑" panose="020B0503020204020204" charset="-122"/>
                <a:cs typeface="Times New Roman" panose="02020603050405020304" charset="0"/>
              </a:rPr>
              <a:t>Peter </a:t>
            </a:r>
            <a:r>
              <a:rPr lang="en-US" altLang="zh-CN" sz="1400" b="0" dirty="0" err="1">
                <a:latin typeface="微软雅黑" panose="020B0503020204020204" charset="-122"/>
                <a:ea typeface="微软雅黑" panose="020B0503020204020204" charset="-122"/>
                <a:cs typeface="Times New Roman" panose="02020603050405020304" charset="0"/>
              </a:rPr>
              <a:t>Checkland</a:t>
            </a:r>
            <a:r>
              <a:rPr lang="en-US" altLang="zh-CN" sz="1400" b="0" dirty="0">
                <a:latin typeface="微软雅黑" panose="020B0503020204020204" charset="-122"/>
                <a:ea typeface="微软雅黑" panose="020B0503020204020204" charset="-122"/>
                <a:cs typeface="Times New Roman" panose="02020603050405020304" charset="0"/>
              </a:rPr>
              <a:t>. British management scientist, president of the International Society for the Systems Sciences</a:t>
            </a:r>
            <a:r>
              <a:rPr lang="zh-CN" altLang="en-US" sz="1400" b="0" dirty="0">
                <a:latin typeface="微软雅黑" panose="020B0503020204020204" charset="-122"/>
                <a:ea typeface="微软雅黑" panose="020B0503020204020204" charset="-122"/>
                <a:cs typeface="宋体" panose="02010600030101010101" pitchFamily="2" charset="-122"/>
              </a:rPr>
              <a:t>（</a:t>
            </a:r>
            <a:r>
              <a:rPr lang="en-US" altLang="zh-CN" sz="1400" b="0" dirty="0">
                <a:latin typeface="微软雅黑" panose="020B0503020204020204" charset="-122"/>
                <a:ea typeface="微软雅黑" panose="020B0503020204020204" charset="-122"/>
                <a:cs typeface="Times New Roman" panose="02020603050405020304" charset="0"/>
              </a:rPr>
              <a:t>in 1986</a:t>
            </a:r>
            <a:r>
              <a:rPr lang="zh-CN" altLang="en-US" sz="1400" b="0" dirty="0">
                <a:latin typeface="微软雅黑" panose="020B0503020204020204" charset="-122"/>
                <a:ea typeface="微软雅黑" panose="020B0503020204020204" charset="-122"/>
                <a:cs typeface="宋体" panose="02010600030101010101" pitchFamily="2" charset="-122"/>
              </a:rPr>
              <a:t>）</a:t>
            </a:r>
            <a:r>
              <a:rPr lang="en-US" altLang="zh-CN" sz="1400" b="0" dirty="0">
                <a:latin typeface="微软雅黑" panose="020B0503020204020204" charset="-122"/>
                <a:ea typeface="微软雅黑" panose="020B0503020204020204" charset="-122"/>
                <a:cs typeface="Times New Roman" panose="02020603050405020304" charset="0"/>
              </a:rPr>
              <a:t>, Professor emeritus of systems in Lancaster University Management School, the developer of soft systems methodology (SSM). His classic </a:t>
            </a:r>
            <a:r>
              <a:rPr lang="en-US" altLang="zh-CN" sz="1400" b="0" i="1" dirty="0">
                <a:latin typeface="微软雅黑" panose="020B0503020204020204" charset="-122"/>
                <a:ea typeface="微软雅黑" panose="020B0503020204020204" charset="-122"/>
                <a:cs typeface="Times New Roman" panose="02020603050405020304" charset="0"/>
              </a:rPr>
              <a:t>Systems Thinking, Systems Practice</a:t>
            </a:r>
            <a:r>
              <a:rPr lang="en-US" altLang="zh-CN" sz="1400" b="0" dirty="0">
                <a:latin typeface="微软雅黑" panose="020B0503020204020204" charset="-122"/>
                <a:ea typeface="微软雅黑" panose="020B0503020204020204" charset="-122"/>
                <a:cs typeface="Times New Roman" panose="02020603050405020304" charset="0"/>
              </a:rPr>
              <a:t> was published in 1981. SSM has been introduced, researched and used worldwide.</a:t>
            </a:r>
            <a:endParaRPr lang="zh-CN" altLang="en-US" sz="1400"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14506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524001" y="284389"/>
            <a:ext cx="1692275"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152400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54780" y="393065"/>
            <a:ext cx="6289040" cy="400110"/>
          </a:xfrm>
          <a:prstGeom prst="rect">
            <a:avLst/>
          </a:prstGeom>
          <a:noFill/>
        </p:spPr>
        <p:txBody>
          <a:bodyPr wrap="square" rtlCol="0">
            <a:spAutoFit/>
          </a:bodyPr>
          <a:lstStyle/>
          <a:p>
            <a:pPr algn="r"/>
            <a:r>
              <a:rPr lang="zh-CN" altLang="en-US" sz="2000" b="1"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应用系统思考研究</a:t>
            </a:r>
            <a:r>
              <a:rPr lang="zh-CN" altLang="en-US" sz="20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成果</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670" y="1804920"/>
            <a:ext cx="2800866" cy="3815946"/>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843" y="1804919"/>
            <a:ext cx="2710543" cy="3815947"/>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9820" y="1804918"/>
            <a:ext cx="2653025" cy="3815947"/>
          </a:xfrm>
          <a:prstGeom prst="rect">
            <a:avLst/>
          </a:prstGeom>
        </p:spPr>
      </p:pic>
    </p:spTree>
    <p:extLst>
      <p:ext uri="{BB962C8B-B14F-4D97-AF65-F5344CB8AC3E}">
        <p14:creationId xmlns:p14="http://schemas.microsoft.com/office/powerpoint/2010/main" val="149950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524001" y="284389"/>
            <a:ext cx="1692275" cy="529772"/>
            <a:chOff x="0" y="284389"/>
            <a:chExt cx="1692275" cy="529772"/>
          </a:xfrm>
        </p:grpSpPr>
        <p:sp>
          <p:nvSpPr>
            <p:cNvPr id="17" name="矩形 16"/>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17"/>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14" name="直接连接符 13"/>
          <p:cNvCxnSpPr/>
          <p:nvPr/>
        </p:nvCxnSpPr>
        <p:spPr>
          <a:xfrm>
            <a:off x="1524000" y="81416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54780" y="393065"/>
            <a:ext cx="6289040" cy="400110"/>
          </a:xfrm>
          <a:prstGeom prst="rect">
            <a:avLst/>
          </a:prstGeom>
          <a:noFill/>
        </p:spPr>
        <p:txBody>
          <a:bodyPr wrap="square" rtlCol="0">
            <a:spAutoFit/>
          </a:bodyPr>
          <a:lstStyle/>
          <a:p>
            <a:pPr algn="r"/>
            <a:r>
              <a:rPr lang="zh-CN" altLang="en-US" sz="2000" b="1"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应用系统思考研究</a:t>
            </a:r>
            <a:r>
              <a:rPr lang="zh-CN" altLang="en-US" sz="20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成果</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073" y="1159329"/>
            <a:ext cx="3659414" cy="51054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59329"/>
            <a:ext cx="4435929" cy="5105400"/>
          </a:xfrm>
          <a:prstGeom prst="rect">
            <a:avLst/>
          </a:prstGeom>
        </p:spPr>
      </p:pic>
    </p:spTree>
    <p:extLst>
      <p:ext uri="{BB962C8B-B14F-4D97-AF65-F5344CB8AC3E}">
        <p14:creationId xmlns:p14="http://schemas.microsoft.com/office/powerpoint/2010/main" val="8657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louds-2354580_960_720_副本"/>
          <p:cNvPicPr>
            <a:picLocks noChangeAspect="1"/>
          </p:cNvPicPr>
          <p:nvPr/>
        </p:nvPicPr>
        <p:blipFill>
          <a:blip r:embed="rId2"/>
          <a:srcRect/>
          <a:stretch>
            <a:fillRect/>
          </a:stretch>
        </p:blipFill>
        <p:spPr>
          <a:xfrm>
            <a:off x="-27305" y="-101600"/>
            <a:ext cx="12266930" cy="7002780"/>
          </a:xfrm>
          <a:prstGeom prst="rect">
            <a:avLst/>
          </a:prstGeom>
        </p:spPr>
      </p:pic>
      <p:sp>
        <p:nvSpPr>
          <p:cNvPr id="27" name="任意多边形 26"/>
          <p:cNvSpPr/>
          <p:nvPr/>
        </p:nvSpPr>
        <p:spPr>
          <a:xfrm>
            <a:off x="-27305" y="-101600"/>
            <a:ext cx="12266930" cy="6971030"/>
          </a:xfrm>
          <a:custGeom>
            <a:avLst/>
            <a:gdLst>
              <a:gd name="connisteX0" fmla="*/ 0 w 12266930"/>
              <a:gd name="connsiteY0" fmla="*/ 1065530 h 6971030"/>
              <a:gd name="connisteX1" fmla="*/ 2094230 w 12266930"/>
              <a:gd name="connsiteY1" fmla="*/ 19050 h 6971030"/>
              <a:gd name="connisteX2" fmla="*/ 10323830 w 12266930"/>
              <a:gd name="connsiteY2" fmla="*/ 0 h 6971030"/>
              <a:gd name="connisteX3" fmla="*/ 12247880 w 12266930"/>
              <a:gd name="connsiteY3" fmla="*/ 970280 h 6971030"/>
              <a:gd name="connisteX4" fmla="*/ 12266930 w 12266930"/>
              <a:gd name="connsiteY4" fmla="*/ 5999480 h 6971030"/>
              <a:gd name="connisteX5" fmla="*/ 10380980 w 12266930"/>
              <a:gd name="connsiteY5" fmla="*/ 6971030 h 6971030"/>
              <a:gd name="connisteX6" fmla="*/ 1846580 w 12266930"/>
              <a:gd name="connsiteY6" fmla="*/ 6971030 h 6971030"/>
              <a:gd name="connisteX7" fmla="*/ 0 w 12266930"/>
              <a:gd name="connsiteY7" fmla="*/ 5999480 h 6971030"/>
              <a:gd name="connisteX8" fmla="*/ 0 w 12266930"/>
              <a:gd name="connsiteY8" fmla="*/ 1065530 h 69710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2266930" h="6971030">
                <a:moveTo>
                  <a:pt x="0" y="1065530"/>
                </a:moveTo>
                <a:lnTo>
                  <a:pt x="2094230" y="19050"/>
                </a:lnTo>
                <a:lnTo>
                  <a:pt x="10323830" y="0"/>
                </a:lnTo>
                <a:lnTo>
                  <a:pt x="12247880" y="970280"/>
                </a:lnTo>
                <a:lnTo>
                  <a:pt x="12266930" y="5999480"/>
                </a:lnTo>
                <a:lnTo>
                  <a:pt x="10380980" y="6971030"/>
                </a:lnTo>
                <a:lnTo>
                  <a:pt x="1846580" y="6971030"/>
                </a:lnTo>
                <a:lnTo>
                  <a:pt x="0" y="5999480"/>
                </a:lnTo>
                <a:lnTo>
                  <a:pt x="0" y="1065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pic>
        <p:nvPicPr>
          <p:cNvPr id="3" name="图片 2" descr="clouds-2354580_960_720_副本"/>
          <p:cNvPicPr>
            <a:picLocks noChangeAspect="1"/>
          </p:cNvPicPr>
          <p:nvPr/>
        </p:nvPicPr>
        <p:blipFill>
          <a:blip r:embed="rId3"/>
          <a:srcRect/>
          <a:stretch>
            <a:fillRect/>
          </a:stretch>
        </p:blipFill>
        <p:spPr>
          <a:xfrm rot="5400000">
            <a:off x="1548130" y="2470785"/>
            <a:ext cx="2205355" cy="1915160"/>
          </a:xfrm>
          <a:prstGeom prst="hexagon">
            <a:avLst/>
          </a:prstGeom>
        </p:spPr>
      </p:pic>
      <p:sp>
        <p:nvSpPr>
          <p:cNvPr id="4" name="六边形 3"/>
          <p:cNvSpPr/>
          <p:nvPr/>
        </p:nvSpPr>
        <p:spPr>
          <a:xfrm>
            <a:off x="1844675" y="2740660"/>
            <a:ext cx="1609090" cy="1385570"/>
          </a:xfrm>
          <a:prstGeom prst="hexagon">
            <a:avLst/>
          </a:prstGeom>
          <a:gradFill>
            <a:gsLst>
              <a:gs pos="0">
                <a:srgbClr val="7CD9F1">
                  <a:alpha val="0"/>
                </a:srgbClr>
              </a:gs>
              <a:gs pos="94000">
                <a:srgbClr val="6EA8D9">
                  <a:alpha val="10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t>2</a:t>
            </a:r>
            <a:endParaRPr lang="zh-CN" altLang="en-US" sz="4000" dirty="0"/>
          </a:p>
        </p:txBody>
      </p:sp>
      <p:sp>
        <p:nvSpPr>
          <p:cNvPr id="5" name="六边形 4"/>
          <p:cNvSpPr/>
          <p:nvPr/>
        </p:nvSpPr>
        <p:spPr>
          <a:xfrm rot="5400000">
            <a:off x="1674495" y="2608580"/>
            <a:ext cx="1948815" cy="164973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183379" y="2916555"/>
            <a:ext cx="6773091" cy="922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微软雅黑" panose="020B0503020204020204" charset="-122"/>
                <a:ea typeface="微软雅黑" panose="020B0503020204020204" charset="-122"/>
                <a:cs typeface="微软雅黑" panose="020B0503020204020204" charset="-122"/>
              </a:rPr>
              <a:t>软系统方法论的可重复困境</a:t>
            </a:r>
            <a:endParaRPr lang="zh-CN" altLang="en-US" sz="24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8" name="直接连接符 27"/>
          <p:cNvCxnSpPr/>
          <p:nvPr/>
        </p:nvCxnSpPr>
        <p:spPr>
          <a:xfrm>
            <a:off x="11840210" y="669290"/>
            <a:ext cx="0" cy="542925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0022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FSHAPE" val="635919668"/>
  <p:tag name="KSO_WM_UNIT_PLACING_PICTURE_USER_VIEWPORT" val="{&quot;height&quot;:3432,&quot;width&quot;:60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2499</Words>
  <Application>Microsoft Macintosh PowerPoint</Application>
  <PresentationFormat>宽屏</PresentationFormat>
  <Paragraphs>187</Paragraphs>
  <Slides>35</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48" baseType="lpstr">
      <vt:lpstr>Calibri</vt:lpstr>
      <vt:lpstr>Calibri Light</vt:lpstr>
      <vt:lpstr>Helvetica</vt:lpstr>
      <vt:lpstr>Microsoft YaHei</vt:lpstr>
      <vt:lpstr>Times New Roman</vt:lpstr>
      <vt:lpstr>黑体</vt:lpstr>
      <vt:lpstr>思源宋体 CN ExtraLight</vt:lpstr>
      <vt:lpstr>思源宋体 CN Heavy</vt:lpstr>
      <vt:lpstr>宋体</vt:lpstr>
      <vt:lpstr>微软雅黑</vt:lpstr>
      <vt:lpstr>Arial</vt:lpstr>
      <vt:lpstr>Office 主题</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Microsoft Office 用户</cp:lastModifiedBy>
  <cp:revision>249</cp:revision>
  <dcterms:created xsi:type="dcterms:W3CDTF">2015-05-05T08:02:00Z</dcterms:created>
  <dcterms:modified xsi:type="dcterms:W3CDTF">2022-06-05T02:37:05Z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