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2"/>
    <p:sldId id="548" r:id="rId3"/>
    <p:sldId id="559" r:id="rId4"/>
    <p:sldId id="551" r:id="rId5"/>
    <p:sldId id="552" r:id="rId6"/>
    <p:sldId id="553" r:id="rId7"/>
    <p:sldId id="555" r:id="rId8"/>
    <p:sldId id="556" r:id="rId9"/>
    <p:sldId id="557" r:id="rId10"/>
    <p:sldId id="558" r:id="rId11"/>
    <p:sldId id="544"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l" initials="s" lastIdx="47" clrIdx="0"/>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5BA"/>
    <a:srgbClr val="F2F2F2"/>
    <a:srgbClr val="6096E6"/>
    <a:srgbClr val="EAEFFA"/>
    <a:srgbClr val="FFFFFF"/>
    <a:srgbClr val="DCDCDC"/>
    <a:srgbClr val="BEBEBE"/>
    <a:srgbClr val="800000"/>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9" d="100"/>
          <a:sy n="59" d="100"/>
        </p:scale>
        <p:origin x="82" y="370"/>
      </p:cViewPr>
      <p:guideLst>
        <p:guide orient="horz" pos="2127"/>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2022/8/14</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2022/8/14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xml"/><Relationship Id="rId7" Type="http://schemas.microsoft.com/office/2007/relationships/hdphoto" Target="../media/hdphoto1.wdp"/><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2022/8/14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2022/8/14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2022/8/14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
            <a:ext cx="12192000" cy="555625"/>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77586"/>
            <a:ext cx="12192000" cy="7804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2022/8/14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zh-CN"/>
          </a:p>
        </p:txBody>
      </p:sp>
      <p:sp>
        <p:nvSpPr>
          <p:cNvPr id="6" name="灯片编号占位符 5"/>
          <p:cNvSpPr>
            <a:spLocks noGrp="1"/>
          </p:cNvSpPr>
          <p:nvPr>
            <p:ph type="sldNum" sz="quarter" idx="12"/>
            <p:custDataLst>
              <p:tags r:id="rId5"/>
            </p:custDataLst>
          </p:nvPr>
        </p:nvSpPr>
        <p:spPr/>
        <p:txBody>
          <a:bodyPr/>
          <a:lstStyle/>
          <a:p>
            <a:fld id="{BA3B416C-83FB-48CD-93C5-DF9C563D357F}" type="slidenum">
              <a:rPr lang="zh-CN" altLang="en-US"/>
              <a:t>‹#›</a:t>
            </a:fld>
            <a:endParaRPr lang="zh-CN" altLang="en-US" sz="1800">
              <a:solidFill>
                <a:schemeClr val="tx1"/>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2022/8/14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2022/8/14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2022/8/14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D997B5FA-0921-464F-AAE1-844C04324D75}" type="datetimeFigureOut">
              <a:rPr lang="zh-CN" altLang="en-US" smtClean="0">
                <a:solidFill>
                  <a:prstClr val="black">
                    <a:tint val="75000"/>
                  </a:prstClr>
                </a:solidFill>
              </a:rPr>
              <a:t>2022/8/14</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cxnSp>
        <p:nvCxnSpPr>
          <p:cNvPr id="7" name="直接连接符 6"/>
          <p:cNvCxnSpPr/>
          <p:nvPr userDrawn="1"/>
        </p:nvCxnSpPr>
        <p:spPr>
          <a:xfrm flipV="1">
            <a:off x="0" y="922449"/>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95704" y="347152"/>
            <a:ext cx="3496297" cy="575188"/>
          </a:xfrm>
          <a:prstGeom prst="rect">
            <a:avLst/>
          </a:prstGeom>
        </p:spPr>
      </p:pic>
      <p:sp>
        <p:nvSpPr>
          <p:cNvPr id="9" name="Freeform 9"/>
          <p:cNvSpPr/>
          <p:nvPr userDrawn="1"/>
        </p:nvSpPr>
        <p:spPr bwMode="auto">
          <a:xfrm>
            <a:off x="210208" y="126125"/>
            <a:ext cx="845347" cy="74080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gradFill>
            <a:gsLst>
              <a:gs pos="90000">
                <a:srgbClr val="C00000"/>
              </a:gs>
              <a:gs pos="30000">
                <a:srgbClr val="FF3300"/>
              </a:gs>
            </a:gsLst>
            <a:lin ang="5400000" scaled="1"/>
          </a:gradFill>
          <a:ln>
            <a:noFill/>
          </a:ln>
        </p:spPr>
        <p:txBody>
          <a:bodyPr vert="horz" wrap="square" lIns="91440" tIns="45720" rIns="91440" bIns="45720" numCol="1" anchor="t" anchorCtr="0" compatLnSpc="1"/>
          <a:lstStyle/>
          <a:p>
            <a:pPr algn="ctr"/>
            <a:endParaRPr lang="zh-CN" altLang="en-US" dirty="0">
              <a:solidFill>
                <a:prstClr val="black"/>
              </a:solidFill>
            </a:endParaRPr>
          </a:p>
        </p:txBody>
      </p:sp>
      <p:cxnSp>
        <p:nvCxnSpPr>
          <p:cNvPr id="6" name="直接连接符 5"/>
          <p:cNvCxnSpPr/>
          <p:nvPr userDrawn="1"/>
        </p:nvCxnSpPr>
        <p:spPr>
          <a:xfrm flipV="1">
            <a:off x="0" y="6251369"/>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标题 1"/>
          <p:cNvSpPr>
            <a:spLocks noGrp="1"/>
          </p:cNvSpPr>
          <p:nvPr userDrawn="1"/>
        </p:nvSpPr>
        <p:spPr>
          <a:xfrm>
            <a:off x="2506451" y="6278089"/>
            <a:ext cx="7652915" cy="521970"/>
          </a:xfrm>
          <a:prstGeom prst="rect">
            <a:avLst/>
          </a:prstGeom>
          <a:noFill/>
        </p:spPr>
        <p:txBody>
          <a:bodyPr vert="horz" wrap="square" lIns="91440" tIns="45720" rIns="91440" bIns="45720" rtlCol="0" anchor="ctr">
            <a:spAutoFit/>
          </a:bodyPr>
          <a:lstStyle>
            <a:lvl1pPr>
              <a:defRPr lang="zh-CN" altLang="en-US" sz="2800" b="1">
                <a:gradFill>
                  <a:gsLst>
                    <a:gs pos="90000">
                      <a:srgbClr val="C00000"/>
                    </a:gs>
                    <a:gs pos="30000">
                      <a:srgbClr val="FF3300"/>
                    </a:gs>
                  </a:gsLst>
                  <a:lin ang="5400000" scaled="1"/>
                </a:gradFill>
                <a:latin typeface="+mj-ea"/>
                <a:ea typeface="+mj-ea"/>
                <a:cs typeface="+mn-cs"/>
              </a:defRPr>
            </a:lvl1pPr>
          </a:lstStyle>
          <a:p>
            <a:r>
              <a:rPr>
                <a:latin typeface="楷体" panose="02010609060101010101" charset="-122"/>
                <a:ea typeface="楷体" panose="02010609060101010101" charset="-122"/>
              </a:rPr>
              <a:t>毛泽东思想和中国特色社会主义理论体系概论</a:t>
            </a:r>
          </a:p>
        </p:txBody>
      </p:sp>
      <p:pic>
        <p:nvPicPr>
          <p:cNvPr id="11" name="Picture 2"/>
          <p:cNvPicPr>
            <a:picLocks noChangeAspect="1" noChangeArrowheads="1"/>
          </p:cNvPicPr>
          <p:nvPr userDrawn="1"/>
        </p:nvPicPr>
        <p:blipFill rotWithShape="1">
          <a:blip r:embed="rId8" cstate="print">
            <a:duotone>
              <a:prstClr val="black"/>
              <a:srgbClr val="D9C3A5">
                <a:tint val="50000"/>
                <a:satMod val="180000"/>
              </a:srgbClr>
            </a:duotone>
          </a:blip>
          <a:srcRect r="4726" b="25706"/>
          <a:stretch>
            <a:fillRect/>
          </a:stretch>
        </p:blipFill>
        <p:spPr bwMode="auto">
          <a:xfrm>
            <a:off x="227" y="5935695"/>
            <a:ext cx="2390863" cy="864151"/>
          </a:xfrm>
          <a:prstGeom prst="rect">
            <a:avLst/>
          </a:prstGeom>
          <a:noFill/>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D997B5FA-0921-464F-AAE1-844C04324D75}" type="datetimeFigureOut">
              <a:rPr lang="zh-CN" altLang="en-US" smtClean="0">
                <a:solidFill>
                  <a:prstClr val="black">
                    <a:tint val="75000"/>
                  </a:prstClr>
                </a:solidFill>
              </a:rPr>
              <a:t>2022/8/14</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2022/8/14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2022/8/14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D997B5FA-0921-464F-AAE1-844C04324D75}" type="datetimeFigureOut">
              <a:rPr lang="zh-CN" altLang="en-US" smtClean="0">
                <a:solidFill>
                  <a:prstClr val="black">
                    <a:tint val="75000"/>
                  </a:prstClr>
                </a:solidFill>
              </a:rPr>
              <a:t>2022/8/14</a:t>
            </a:fld>
            <a:endParaRPr lang="zh-CN" altLang="en-US">
              <a:solidFill>
                <a:prstClr val="black">
                  <a:tint val="75000"/>
                </a:prstClr>
              </a:solidFill>
            </a:endParaRPr>
          </a:p>
        </p:txBody>
      </p:sp>
      <p:sp>
        <p:nvSpPr>
          <p:cNvPr id="5" name="页脚占位符 4"/>
          <p:cNvSpPr>
            <a:spLocks noGrp="1"/>
          </p:cNvSpPr>
          <p:nvPr>
            <p:ph type="ftr" sz="quarter" idx="3"/>
            <p:custDataLst>
              <p:tags r:id="rId1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custDataLst>
              <p:tags r:id="rId2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Picture 2" descr="C:\Users\WLJ\Desktop\马院研讨会\未标题-2.jpg"/>
          <p:cNvPicPr>
            <a:picLocks noChangeAspect="1"/>
          </p:cNvPicPr>
          <p:nvPr userDrawn="1"/>
        </p:nvPicPr>
        <p:blipFill>
          <a:blip r:embed="rId21" cstate="print"/>
          <a:stretch>
            <a:fillRect/>
          </a:stretch>
        </p:blipFill>
        <p:spPr>
          <a:xfrm>
            <a:off x="42545" y="864235"/>
            <a:ext cx="12091670" cy="108585"/>
          </a:xfrm>
          <a:prstGeom prst="rect">
            <a:avLst/>
          </a:prstGeom>
          <a:noFill/>
          <a:ln w="9525">
            <a:noFill/>
          </a:ln>
        </p:spPr>
      </p:pic>
      <p:pic>
        <p:nvPicPr>
          <p:cNvPr id="39939" name="Picture 3" descr="C:\Users\WLJ\Desktop\马院研讨会\未标题-2.png"/>
          <p:cNvPicPr>
            <a:picLocks noChangeAspect="1"/>
          </p:cNvPicPr>
          <p:nvPr userDrawn="1"/>
        </p:nvPicPr>
        <p:blipFill>
          <a:blip r:embed="rId22" cstate="print"/>
          <a:stretch>
            <a:fillRect/>
          </a:stretch>
        </p:blipFill>
        <p:spPr>
          <a:xfrm>
            <a:off x="8867775" y="219075"/>
            <a:ext cx="3158490" cy="429260"/>
          </a:xfrm>
          <a:prstGeom prst="rect">
            <a:avLst/>
          </a:prstGeom>
          <a:noFill/>
          <a:ln w="9525">
            <a:noFill/>
          </a:ln>
        </p:spPr>
      </p:pic>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1000"/>
          </a:blip>
          <a:stretch>
            <a:fillRect l="-3000" t="-2000"/>
          </a:stretch>
        </a:blipFill>
        <a:effectLst/>
      </p:bgPr>
    </p:bg>
    <p:spTree>
      <p:nvGrpSpPr>
        <p:cNvPr id="1" name=""/>
        <p:cNvGrpSpPr/>
        <p:nvPr/>
      </p:nvGrpSpPr>
      <p:grpSpPr>
        <a:xfrm>
          <a:off x="0" y="0"/>
          <a:ext cx="0" cy="0"/>
          <a:chOff x="0" y="0"/>
          <a:chExt cx="0" cy="0"/>
        </a:xfrm>
      </p:grpSpPr>
      <p:sp>
        <p:nvSpPr>
          <p:cNvPr id="3" name="矩形 2"/>
          <p:cNvSpPr/>
          <p:nvPr/>
        </p:nvSpPr>
        <p:spPr>
          <a:xfrm>
            <a:off x="453813" y="1817835"/>
            <a:ext cx="10883900" cy="923330"/>
          </a:xfrm>
          <a:prstGeom prst="rect">
            <a:avLst/>
          </a:prstGeom>
          <a:noFill/>
          <a:ln>
            <a:noFill/>
          </a:ln>
        </p:spPr>
        <p:txBody>
          <a:bodyPr wrap="square" rtlCol="0" anchor="t">
            <a:spAutoFit/>
            <a:scene3d>
              <a:camera prst="orthographicFront"/>
              <a:lightRig rig="threePt" dir="t"/>
            </a:scene3d>
          </a:bodyPr>
          <a:lstStyle/>
          <a:p>
            <a:pPr algn="ctr" eaLnBrk="1" hangingPunct="1"/>
            <a:r>
              <a:rPr lang="zh-CN" altLang="en-US" sz="5400" b="1" dirty="0">
                <a:latin typeface="微软雅黑" panose="020B0503020204020204" charset="-122"/>
                <a:ea typeface="微软雅黑" panose="020B0503020204020204" charset="-122"/>
              </a:rPr>
              <a:t>马克思问题哲学思想及其发展向度</a:t>
            </a:r>
          </a:p>
        </p:txBody>
      </p:sp>
      <p:grpSp>
        <p:nvGrpSpPr>
          <p:cNvPr id="4" name="组合 3"/>
          <p:cNvGrpSpPr/>
          <p:nvPr/>
        </p:nvGrpSpPr>
        <p:grpSpPr>
          <a:xfrm>
            <a:off x="4076065" y="3830320"/>
            <a:ext cx="5434647" cy="2334895"/>
            <a:chOff x="6188" y="5728"/>
            <a:chExt cx="8558" cy="3677"/>
          </a:xfrm>
        </p:grpSpPr>
        <p:sp>
          <p:nvSpPr>
            <p:cNvPr id="6" name="文本框 7"/>
            <p:cNvSpPr txBox="1">
              <a:spLocks noChangeArrowheads="1"/>
            </p:cNvSpPr>
            <p:nvPr/>
          </p:nvSpPr>
          <p:spPr bwMode="auto">
            <a:xfrm>
              <a:off x="6189" y="5728"/>
              <a:ext cx="8557"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sz="2800" dirty="0">
                <a:latin typeface="微软雅黑" panose="020B0503020204020204" charset="-122"/>
                <a:ea typeface="微软雅黑" panose="020B0503020204020204" charset="-122"/>
              </a:endParaRPr>
            </a:p>
          </p:txBody>
        </p:sp>
        <p:sp>
          <p:nvSpPr>
            <p:cNvPr id="7" name="TextBox 15"/>
            <p:cNvSpPr txBox="1">
              <a:spLocks noChangeArrowheads="1"/>
            </p:cNvSpPr>
            <p:nvPr/>
          </p:nvSpPr>
          <p:spPr bwMode="auto">
            <a:xfrm>
              <a:off x="6189" y="6553"/>
              <a:ext cx="663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dirty="0">
                <a:latin typeface="微软雅黑" panose="020B0503020204020204" charset="-122"/>
                <a:ea typeface="微软雅黑" panose="020B0503020204020204" charset="-122"/>
              </a:endParaRPr>
            </a:p>
          </p:txBody>
        </p:sp>
        <p:sp>
          <p:nvSpPr>
            <p:cNvPr id="8" name="TextBox 16"/>
            <p:cNvSpPr txBox="1">
              <a:spLocks noChangeArrowheads="1"/>
            </p:cNvSpPr>
            <p:nvPr/>
          </p:nvSpPr>
          <p:spPr bwMode="auto">
            <a:xfrm>
              <a:off x="6189" y="7337"/>
              <a:ext cx="6255"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微软雅黑" panose="020B0503020204020204" charset="-122"/>
                  <a:ea typeface="微软雅黑" panose="020B0503020204020204" charset="-122"/>
                </a:rPr>
                <a:t>     河海大学   赵煦</a:t>
              </a:r>
            </a:p>
          </p:txBody>
        </p:sp>
        <p:sp>
          <p:nvSpPr>
            <p:cNvPr id="9" name="TextBox 14"/>
            <p:cNvSpPr txBox="1">
              <a:spLocks noChangeArrowheads="1"/>
            </p:cNvSpPr>
            <p:nvPr/>
          </p:nvSpPr>
          <p:spPr bwMode="auto">
            <a:xfrm>
              <a:off x="6188" y="8583"/>
              <a:ext cx="6063"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a:latin typeface="微软雅黑" panose="020B0503020204020204" charset="-122"/>
                  <a:ea typeface="微软雅黑" panose="020B0503020204020204" charset="-122"/>
                </a:rPr>
                <a:t>2022</a:t>
              </a:r>
              <a:r>
                <a:rPr lang="zh-CN" altLang="en-US" sz="2800" dirty="0">
                  <a:latin typeface="微软雅黑" panose="020B0503020204020204" charset="-122"/>
                  <a:ea typeface="微软雅黑" panose="020B0503020204020204" charset="-122"/>
                </a:rPr>
                <a:t>年</a:t>
              </a:r>
              <a:r>
                <a:rPr lang="en-US" altLang="zh-CN" sz="2800" dirty="0">
                  <a:latin typeface="微软雅黑" panose="020B0503020204020204" charset="-122"/>
                  <a:ea typeface="微软雅黑" panose="020B0503020204020204" charset="-122"/>
                </a:rPr>
                <a:t>8</a:t>
              </a:r>
              <a:r>
                <a:rPr lang="zh-CN" altLang="en-US" sz="2800" dirty="0">
                  <a:latin typeface="微软雅黑" panose="020B0503020204020204" charset="-122"/>
                  <a:ea typeface="微软雅黑" panose="020B0503020204020204" charset="-122"/>
                </a:rPr>
                <a:t>月</a:t>
              </a:r>
            </a:p>
          </p:txBody>
        </p:sp>
      </p:grpSp>
      <p:cxnSp>
        <p:nvCxnSpPr>
          <p:cNvPr id="24" name="直接连接符 23"/>
          <p:cNvCxnSpPr/>
          <p:nvPr/>
        </p:nvCxnSpPr>
        <p:spPr>
          <a:xfrm flipH="1">
            <a:off x="1430655" y="2978150"/>
            <a:ext cx="8650605" cy="1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430655" y="1628775"/>
            <a:ext cx="8655050" cy="4381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5211683"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四、马克思问题思想的发展向度</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3341141515"/>
              </p:ext>
            </p:extLst>
          </p:nvPr>
        </p:nvGraphicFramePr>
        <p:xfrm>
          <a:off x="636030" y="1097280"/>
          <a:ext cx="10728656" cy="5577840"/>
        </p:xfrm>
        <a:graphic>
          <a:graphicData uri="http://schemas.openxmlformats.org/drawingml/2006/table">
            <a:tbl>
              <a:tblPr firstRow="1" bandRow="1">
                <a:tableStyleId>{5C22544A-7EE6-4342-B048-85BDC9FD1C3A}</a:tableStyleId>
              </a:tblPr>
              <a:tblGrid>
                <a:gridCol w="10728656">
                  <a:extLst>
                    <a:ext uri="{9D8B030D-6E8A-4147-A177-3AD203B41FA5}">
                      <a16:colId xmlns:a16="http://schemas.microsoft.com/office/drawing/2014/main" val="20000"/>
                    </a:ext>
                  </a:extLst>
                </a:gridCol>
              </a:tblGrid>
              <a:tr h="4983571">
                <a:tc>
                  <a:txBody>
                    <a:bodyPr/>
                    <a:lstStyle/>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（三）子问题增补原问题（</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问题的广泛性</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人的全面发展问题</a:t>
                      </a:r>
                      <a:endParaRPr lang="en-US" altLang="zh-CN" sz="2400" b="1"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）人的解放问题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自</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1843</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年马克思同卢格合办</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德法年鉴</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以来就开始将人的解放问题逐步纳入人的具体问题的研究视野之下</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人的解放视为推动人的自由全面发展的有效途径</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）人的本质问题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以劳动为主要线索，将经济层面作为切入点，逐渐显现的新问题即人的异化问题。</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人的异化问题及大工业发展造成人的片面畸形发展的问题是对人的具体问题在内容上的创造性补充和完善。</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）人的界定问题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神圣家族</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：人的概念界定由抽象的人向现实的人靠拢，尤其是在阐述“历史活动是群众的事业”这一观点时强调能够创造这些的“正式人，现实的，活生生的人</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400" b="0" dirty="0">
                        <a:solidFill>
                          <a:schemeClr val="tx1"/>
                        </a:solidFill>
                        <a:latin typeface="微软雅黑" panose="020B0503020204020204" charset="-122"/>
                        <a:ea typeface="微软雅黑" panose="020B0503020204020204" charset="-122"/>
                        <a:cs typeface="微软雅黑" panose="020B0503020204020204" charset="-122"/>
                      </a:endParaRP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5429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1000"/>
          </a:blip>
          <a:stretch>
            <a:fillRect l="-3000" t="-2000"/>
          </a:stretch>
        </a:blipFill>
        <a:effectLst/>
      </p:bgPr>
    </p:bg>
    <p:spTree>
      <p:nvGrpSpPr>
        <p:cNvPr id="1" name=""/>
        <p:cNvGrpSpPr/>
        <p:nvPr/>
      </p:nvGrpSpPr>
      <p:grpSpPr>
        <a:xfrm>
          <a:off x="0" y="0"/>
          <a:ext cx="0" cy="0"/>
          <a:chOff x="0" y="0"/>
          <a:chExt cx="0" cy="0"/>
        </a:xfrm>
      </p:grpSpPr>
      <p:sp>
        <p:nvSpPr>
          <p:cNvPr id="2" name="TextBox 76"/>
          <p:cNvSpPr txBox="1">
            <a:spLocks noChangeArrowheads="1"/>
          </p:cNvSpPr>
          <p:nvPr/>
        </p:nvSpPr>
        <p:spPr bwMode="auto">
          <a:xfrm>
            <a:off x="1521788" y="1900420"/>
            <a:ext cx="8637883" cy="190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50000"/>
              </a:lnSpc>
              <a:spcBef>
                <a:spcPct val="0"/>
              </a:spcBef>
              <a:spcAft>
                <a:spcPct val="0"/>
              </a:spcAft>
            </a:pPr>
            <a:r>
              <a:rPr lang="en-US" altLang="zh-CN" sz="8800" dirty="0">
                <a:solidFill>
                  <a:srgbClr val="FF0000"/>
                </a:solidFill>
                <a:effectLst/>
                <a:latin typeface="楷体" panose="02010609060101010101" charset="-122"/>
                <a:ea typeface="楷体" panose="02010609060101010101" charset="-122"/>
              </a:rPr>
              <a:t> </a:t>
            </a:r>
            <a:r>
              <a:rPr lang="zh-CN" altLang="en-US" sz="8800" b="1" dirty="0">
                <a:solidFill>
                  <a:srgbClr val="FF0000"/>
                </a:solidFill>
                <a:effectLst/>
                <a:latin typeface="华文楷体" panose="02010600040101010101" pitchFamily="2" charset="-122"/>
                <a:ea typeface="华文楷体" panose="02010600040101010101" pitchFamily="2" charset="-122"/>
              </a:rPr>
              <a:t>谢谢！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5211683"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一、马克思对于问题成立的论断</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3250795226"/>
              </p:ext>
            </p:extLst>
          </p:nvPr>
        </p:nvGraphicFramePr>
        <p:xfrm>
          <a:off x="636030" y="1128927"/>
          <a:ext cx="10306141" cy="4983571"/>
        </p:xfrm>
        <a:graphic>
          <a:graphicData uri="http://schemas.openxmlformats.org/drawingml/2006/table">
            <a:tbl>
              <a:tblPr firstRow="1" bandRow="1">
                <a:tableStyleId>{5C22544A-7EE6-4342-B048-85BDC9FD1C3A}</a:tableStyleId>
              </a:tblPr>
              <a:tblGrid>
                <a:gridCol w="10306141">
                  <a:extLst>
                    <a:ext uri="{9D8B030D-6E8A-4147-A177-3AD203B41FA5}">
                      <a16:colId xmlns:a16="http://schemas.microsoft.com/office/drawing/2014/main" val="20000"/>
                    </a:ext>
                  </a:extLst>
                </a:gridCol>
              </a:tblGrid>
              <a:tr h="4983571">
                <a:tc>
                  <a:txBody>
                    <a:bodyPr/>
                    <a:lstStyle/>
                    <a:p>
                      <a:pPr marL="342900" indent="-342900">
                        <a:buFont typeface="Wingdings" panose="05000000000000000000" charset="0"/>
                        <a:buChar char="Ø"/>
                      </a:pPr>
                      <a:endPar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342900" indent="-342900">
                        <a:buFont typeface="Wingdings" panose="05000000000000000000" charset="0"/>
                        <a:buChar char="Ø"/>
                      </a:pPr>
                      <a:r>
                        <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“一个时代的迫切问题，有着和任何在内容上有根据的，因而也是</a:t>
                      </a:r>
                      <a:r>
                        <a:rPr lang="zh-CN" altLang="en-US" sz="3600" b="0" dirty="0">
                          <a:solidFill>
                            <a:srgbClr val="FF0000"/>
                          </a:solidFill>
                          <a:latin typeface="华文楷体" panose="02010600040101010101" pitchFamily="2" charset="-122"/>
                          <a:ea typeface="华文楷体" panose="02010600040101010101" pitchFamily="2" charset="-122"/>
                          <a:cs typeface="微软雅黑" panose="020B0503020204020204" charset="-122"/>
                        </a:rPr>
                        <a:t>合理</a:t>
                      </a:r>
                      <a:r>
                        <a:rPr lang="zh-CN" altLang="en-US"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的问题的共同命运：主要的困难不是答案，而是问题”。</a:t>
                      </a:r>
                      <a:endPar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endPar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342900" indent="-342900">
                        <a:buFont typeface="Wingdings" panose="05000000000000000000" charset="0"/>
                        <a:buChar char="Ø"/>
                      </a:pPr>
                      <a:r>
                        <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判断一个问题是否成立（</a:t>
                      </a:r>
                      <a:r>
                        <a:rPr lang="zh-CN" altLang="en-US" sz="3600" b="0" dirty="0">
                          <a:solidFill>
                            <a:srgbClr val="FF0000"/>
                          </a:solidFill>
                          <a:latin typeface="华文楷体" panose="02010600040101010101" pitchFamily="2" charset="-122"/>
                          <a:ea typeface="华文楷体" panose="02010600040101010101" pitchFamily="2" charset="-122"/>
                          <a:cs typeface="微软雅黑" panose="020B0503020204020204" charset="-122"/>
                        </a:rPr>
                        <a:t>合理</a:t>
                      </a:r>
                      <a:r>
                        <a:rPr lang="zh-CN" altLang="en-US"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zh-CN" altLang="en-US" sz="3600" b="0" dirty="0">
                          <a:solidFill>
                            <a:srgbClr val="FF0000"/>
                          </a:solidFill>
                          <a:latin typeface="黑体" panose="02010609060101010101" pitchFamily="49" charset="-122"/>
                          <a:ea typeface="黑体" panose="02010609060101010101" pitchFamily="49" charset="-122"/>
                          <a:cs typeface="微软雅黑" panose="020B0503020204020204" charset="-122"/>
                        </a:rPr>
                        <a:t>内容有据、精确周密、现实为基</a:t>
                      </a:r>
                      <a:r>
                        <a:rPr lang="zh-CN" altLang="en-US" sz="36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endParaRPr lang="en-US" altLang="zh-CN" sz="36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8230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5211683"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一、马克思对于问题成立的论断</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2942067541"/>
              </p:ext>
            </p:extLst>
          </p:nvPr>
        </p:nvGraphicFramePr>
        <p:xfrm>
          <a:off x="1240971" y="1240971"/>
          <a:ext cx="9701200" cy="5357940"/>
        </p:xfrm>
        <a:graphic>
          <a:graphicData uri="http://schemas.openxmlformats.org/drawingml/2006/table">
            <a:tbl>
              <a:tblPr firstRow="1" bandRow="1">
                <a:tableStyleId>{5C22544A-7EE6-4342-B048-85BDC9FD1C3A}</a:tableStyleId>
              </a:tblPr>
              <a:tblGrid>
                <a:gridCol w="9701200">
                  <a:extLst>
                    <a:ext uri="{9D8B030D-6E8A-4147-A177-3AD203B41FA5}">
                      <a16:colId xmlns:a16="http://schemas.microsoft.com/office/drawing/2014/main" val="20000"/>
                    </a:ext>
                  </a:extLst>
                </a:gridCol>
              </a:tblGrid>
              <a:tr h="5225143">
                <a:tc>
                  <a:txBody>
                    <a:bodyPr/>
                    <a:lstStyle/>
                    <a:p>
                      <a:pPr marL="342900" indent="-342900">
                        <a:lnSpc>
                          <a:spcPts val="3200"/>
                        </a:lnSpc>
                        <a:buFont typeface="Wingdings" panose="05000000000000000000" charset="0"/>
                        <a:buChar char="Ø"/>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内容有据</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ts val="3200"/>
                        </a:lnSpc>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任何合理的问题在其主要内容上都是有所依据的，可以是现实依据，也可以是理论依据或两者皆有。（</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一个亿、玄幻</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lnSpc>
                          <a:spcPts val="3200"/>
                        </a:lnSpc>
                        <a:buFont typeface="Wingdings" panose="05000000000000000000" charset="0"/>
                        <a:buNone/>
                      </a:pP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0" dirty="0">
                          <a:solidFill>
                            <a:srgbClr val="FF0000"/>
                          </a:solidFill>
                          <a:latin typeface="黑体" panose="02010609060101010101" pitchFamily="49" charset="-122"/>
                          <a:ea typeface="黑体" panose="02010609060101010101" pitchFamily="49" charset="-122"/>
                          <a:cs typeface="微软雅黑" panose="020B0503020204020204" charset="-122"/>
                        </a:rPr>
                        <a:t>国家与市民社会</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：以黑格尔的国家理论作为主要依据，根据当时资本主义社会现状发问，而这一问题的思考既包含对黑格尔国家理论的反思，又是对国家与市民社会关系问题的现实思考。</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indent="-285750">
                        <a:lnSpc>
                          <a:spcPts val="3200"/>
                        </a:lnSpc>
                        <a:buFont typeface="Wingdings" panose="05000000000000000000" charset="0"/>
                        <a:buChar char="Ø"/>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精确周密</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ts val="3200"/>
                        </a:lnSpc>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对于一个合理问题的提出，确保其精确周密是重中之重。（</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方程</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lnSpc>
                          <a:spcPts val="3200"/>
                        </a:lnSpc>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1" dirty="0">
                          <a:solidFill>
                            <a:schemeClr val="tx1"/>
                          </a:solidFill>
                          <a:latin typeface="黑体" panose="02010609060101010101" pitchFamily="49" charset="-122"/>
                          <a:ea typeface="黑体" panose="02010609060101010101" pitchFamily="49" charset="-122"/>
                          <a:cs typeface="微软雅黑" panose="020B0503020204020204" charset="-122"/>
                        </a:rPr>
                        <a:t>国家与市民社会</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：以资本主义社会当时的发展现状为问题前提，考虑到该问题成立的相关政治、社会及经济等要素及限制条件。</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indent="-285750">
                        <a:lnSpc>
                          <a:spcPts val="3200"/>
                        </a:lnSpc>
                        <a:buFont typeface="Wingdings" panose="05000000000000000000" charset="0"/>
                        <a:buChar char="Ø"/>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现实为基</a:t>
                      </a:r>
                      <a:endParaRPr lang="en-US" altLang="zh-CN" sz="2400" b="1" dirty="0">
                        <a:solidFill>
                          <a:schemeClr val="tx1"/>
                        </a:solidFill>
                        <a:latin typeface="微软雅黑" panose="020B0503020204020204" charset="-122"/>
                        <a:ea typeface="微软雅黑" panose="020B0503020204020204" charset="-122"/>
                        <a:cs typeface="微软雅黑" panose="020B0503020204020204" charset="-122"/>
                      </a:endParaRPr>
                    </a:p>
                    <a:p>
                      <a:pPr marL="0" indent="0">
                        <a:lnSpc>
                          <a:spcPts val="3200"/>
                        </a:lnSpc>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现实的问题都会得到解答，以现实为基的问题都有其合理性。</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lnSpc>
                          <a:spcPts val="3200"/>
                        </a:lnSpc>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现实的问题，即真实的问题、合理的问题或与现实相符的问题。</a:t>
                      </a: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135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4852610"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二、马克思对于真伪问题辨析</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3334531688"/>
              </p:ext>
            </p:extLst>
          </p:nvPr>
        </p:nvGraphicFramePr>
        <p:xfrm>
          <a:off x="636030" y="1214846"/>
          <a:ext cx="10911535" cy="5577840"/>
        </p:xfrm>
        <a:graphic>
          <a:graphicData uri="http://schemas.openxmlformats.org/drawingml/2006/table">
            <a:tbl>
              <a:tblPr firstRow="1" bandRow="1">
                <a:tableStyleId>{5C22544A-7EE6-4342-B048-85BDC9FD1C3A}</a:tableStyleId>
              </a:tblPr>
              <a:tblGrid>
                <a:gridCol w="10911535">
                  <a:extLst>
                    <a:ext uri="{9D8B030D-6E8A-4147-A177-3AD203B41FA5}">
                      <a16:colId xmlns:a16="http://schemas.microsoft.com/office/drawing/2014/main" val="20000"/>
                    </a:ext>
                  </a:extLst>
                </a:gridCol>
              </a:tblGrid>
              <a:tr h="5342708">
                <a:tc>
                  <a:txBody>
                    <a:bodyPr/>
                    <a:lstStyle/>
                    <a:p>
                      <a:pPr marL="342900" indent="-342900">
                        <a:buFont typeface="Wingdings" panose="05000000000000000000" charset="0"/>
                        <a:buChar char="Ø"/>
                      </a:pP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、伪问题的三种类型</a:t>
                      </a:r>
                    </a:p>
                    <a:p>
                      <a:pPr marL="342900" indent="-342900">
                        <a:buFont typeface="Wingdings" panose="05000000000000000000" charset="0"/>
                        <a:buChar char="Ø"/>
                      </a:pP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r>
                        <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1</a:t>
                      </a: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）抽象的问题</a:t>
                      </a:r>
                      <a:endPar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无法在这种问题所规定的前提条件下予以解答。</a:t>
                      </a: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“谁生出了第一个人和整个自然界？”（</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预设：被创造</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宇宙大爆炸</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342900" indent="-342900">
                        <a:buFont typeface="Wingdings" panose="05000000000000000000" charset="0"/>
                        <a:buChar char="Ø"/>
                      </a:pP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r>
                        <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2</a:t>
                      </a: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）幻想的问题</a:t>
                      </a:r>
                      <a:endPar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纽文胡斯致信马克思，希望其就如果社会党人取得政权，应当以哪些政治经济措施确保社会主义胜利这一问题予以解答。（</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既定的历史环境</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蒸煮</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indent="0">
                        <a:buFont typeface="Wingdings" panose="05000000000000000000" charset="0"/>
                        <a:buNone/>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“现在提出这个问题是虚无缥缈的，因而这实际上是一个幻想的问题”。</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342900" indent="-342900">
                        <a:buFont typeface="Wingdings" panose="05000000000000000000" charset="0"/>
                        <a:buChar char="Ø"/>
                      </a:pP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a:t>
                      </a:r>
                      <a:r>
                        <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3</a:t>
                      </a: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rPr>
                        <a:t>）错误的问题</a:t>
                      </a:r>
                      <a:endPar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sym typeface="+mn-ea"/>
                      </a:endParaRPr>
                    </a:p>
                    <a:p>
                      <a:pPr marL="0" indent="0">
                        <a:buFont typeface="Wingdings" panose="05000000000000000000" charset="0"/>
                        <a:buNone/>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1865</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年，谈论蒲鲁东的著述</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什么是财产</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的文章</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论蒲鲁东</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中指出：“这本书的缺点在它的标题上就已经表现出来了。问题提的非常错误”。</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“预先存在的、永恒的观念”，超时空性、超历史性的范畴预设</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黑体" panose="02010609060101010101" pitchFamily="49" charset="-122"/>
                          <a:ea typeface="黑体" panose="02010609060101010101" pitchFamily="49" charset="-122"/>
                          <a:cs typeface="微软雅黑" panose="020B0503020204020204" charset="-122"/>
                        </a:rPr>
                        <a:t>三者之间并未有着明显的区分标准</a:t>
                      </a:r>
                      <a:endParaRPr lang="en-US" altLang="zh-CN" sz="2400" b="0" dirty="0">
                        <a:solidFill>
                          <a:schemeClr val="tx1"/>
                        </a:solidFill>
                        <a:latin typeface="黑体" panose="02010609060101010101" pitchFamily="49" charset="-122"/>
                        <a:ea typeface="黑体" panose="02010609060101010101" pitchFamily="49"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抽象的问题中也可能包含着错误的与幻想的因素，错误的问题也可能是抽象的和幻想的。</a:t>
                      </a: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266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4852610"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二、马克思对于真伪问题辨析</a:t>
            </a:r>
          </a:p>
        </p:txBody>
      </p:sp>
      <p:graphicFrame>
        <p:nvGraphicFramePr>
          <p:cNvPr id="2" name="表格 2"/>
          <p:cNvGraphicFramePr>
            <a:graphicFrameLocks noGrp="1"/>
          </p:cNvGraphicFramePr>
          <p:nvPr>
            <p:extLst>
              <p:ext uri="{D42A27DB-BD31-4B8C-83A1-F6EECF244321}">
                <p14:modId xmlns:p14="http://schemas.microsoft.com/office/powerpoint/2010/main" val="2867397001"/>
              </p:ext>
            </p:extLst>
          </p:nvPr>
        </p:nvGraphicFramePr>
        <p:xfrm>
          <a:off x="1214846" y="1110343"/>
          <a:ext cx="9988731" cy="5747657"/>
        </p:xfrm>
        <a:graphic>
          <a:graphicData uri="http://schemas.openxmlformats.org/drawingml/2006/table">
            <a:tbl>
              <a:tblPr firstRow="1" bandRow="1">
                <a:tableStyleId>{5C22544A-7EE6-4342-B048-85BDC9FD1C3A}</a:tableStyleId>
              </a:tblPr>
              <a:tblGrid>
                <a:gridCol w="9988731">
                  <a:extLst>
                    <a:ext uri="{9D8B030D-6E8A-4147-A177-3AD203B41FA5}">
                      <a16:colId xmlns:a16="http://schemas.microsoft.com/office/drawing/2014/main" val="20000"/>
                    </a:ext>
                  </a:extLst>
                </a:gridCol>
              </a:tblGrid>
              <a:tr h="5747657">
                <a:tc>
                  <a:txBody>
                    <a:bodyPr/>
                    <a:lstStyle/>
                    <a:p>
                      <a:pPr marL="342900" indent="-342900">
                        <a:buFont typeface="Wingdings" panose="05000000000000000000" charset="0"/>
                        <a:buChar char="Ø"/>
                      </a:pP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真问题的不平等地位</a:t>
                      </a:r>
                    </a:p>
                    <a:p>
                      <a:pPr marL="0" indent="0">
                        <a:buFont typeface="Wingdings" panose="05000000000000000000" charset="0"/>
                        <a:buNone/>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明确问题真伪只是开始进行问题分析的首要前提，但真问题的地位和价值是不均等的。</a:t>
                      </a: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具有重要意义的</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原则性问题</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、没有思想内容的</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琐碎性问题</a:t>
                      </a: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）原则性问题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英法：“社会对财富的统治”或“政治经济学”等问题（</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普遍性</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德国：“私有财产对国民的统治”或“国民经济学”等问题</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indent="-28575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）琐碎性问题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“在所谓的</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基督教</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国家中，报纸应该不应该从哲学的观点来讨论</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政治</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“哲学也应该在报纸的文章中谈论宗教事务吗？”</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indent="-285750">
                        <a:buFont typeface="Wingdings" panose="05000000000000000000" charset="0"/>
                        <a:buChar char="Ø"/>
                      </a:pPr>
                      <a:endParaRPr lang="zh-CN" altLang="en-US" sz="2400" b="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琐碎性问题没有达到原则性的高度，是一种多余的、不必要的问题。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区分和甄别具有重要意义的原则性问题和没有思想内容的琐碎性问题，有利于在问题分析中抓住关键问题，避免精力的铺张和无谓的争端。</a:t>
                      </a: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398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4852610"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三、马克思对</a:t>
            </a:r>
            <a:r>
              <a:rPr lang="zh-CN" altLang="en-US" sz="2800" b="1" dirty="0">
                <a:solidFill>
                  <a:schemeClr val="tx2"/>
                </a:solidFill>
                <a:latin typeface="微软雅黑" panose="020B0503020204020204" charset="-122"/>
                <a:ea typeface="微软雅黑" panose="020B0503020204020204" charset="-122"/>
              </a:rPr>
              <a:t>现实问题</a:t>
            </a:r>
            <a:r>
              <a:rPr lang="zh-CN" altLang="en-US" sz="2800" b="1" dirty="0">
                <a:latin typeface="微软雅黑" panose="020B0503020204020204" charset="-122"/>
                <a:ea typeface="微软雅黑" panose="020B0503020204020204" charset="-122"/>
              </a:rPr>
              <a:t>的追问</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1864798387"/>
              </p:ext>
            </p:extLst>
          </p:nvPr>
        </p:nvGraphicFramePr>
        <p:xfrm>
          <a:off x="1123406" y="1345474"/>
          <a:ext cx="9757954" cy="5212080"/>
        </p:xfrm>
        <a:graphic>
          <a:graphicData uri="http://schemas.openxmlformats.org/drawingml/2006/table">
            <a:tbl>
              <a:tblPr firstRow="1" bandRow="1">
                <a:tableStyleId>{5C22544A-7EE6-4342-B048-85BDC9FD1C3A}</a:tableStyleId>
              </a:tblPr>
              <a:tblGrid>
                <a:gridCol w="9757954">
                  <a:extLst>
                    <a:ext uri="{9D8B030D-6E8A-4147-A177-3AD203B41FA5}">
                      <a16:colId xmlns:a16="http://schemas.microsoft.com/office/drawing/2014/main" val="20000"/>
                    </a:ext>
                  </a:extLst>
                </a:gridCol>
              </a:tblGrid>
              <a:tr h="4983571">
                <a:tc>
                  <a:txBody>
                    <a:bodyPr/>
                    <a:lstStyle/>
                    <a:p>
                      <a:pPr marL="0" indent="0">
                        <a:buFont typeface="Wingdings" panose="05000000000000000000" charset="0"/>
                        <a:buNone/>
                      </a:pP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    社会现实问题</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和</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人的问题</a:t>
                      </a:r>
                    </a:p>
                    <a:p>
                      <a:pPr marL="342900" indent="-342900">
                        <a:buFont typeface="Wingdings" panose="05000000000000000000" charset="0"/>
                        <a:buChar char="Ø"/>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1</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、社会问题通常可以理解为政治、经济及文化等相关具体问题的集合</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）经济问题（</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物质利益问题</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私有制问题、异化劳动问题、平等问题、发展不平衡问题</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）政治问题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关于国家的思考、对黑格尔市民社会与国家关系的批判和重构以及对两大阶级对立问题的考察。</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市民社会</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与</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国家</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间关系问题是其政治问题的研究关键</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）生态问题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人类无节制的向自然索取大量资源以满足自身发展需要，漠视自然规律</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农业农村中出现的土壤肥力衰退问题</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工业化不断推进的城市中生态环境问题</a:t>
                      </a: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829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4852610"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三、马克思对具体问题的追问</a:t>
            </a:r>
          </a:p>
        </p:txBody>
      </p:sp>
      <p:graphicFrame>
        <p:nvGraphicFramePr>
          <p:cNvPr id="2" name="表格 2"/>
          <p:cNvGraphicFramePr>
            <a:graphicFrameLocks noGrp="1"/>
          </p:cNvGraphicFramePr>
          <p:nvPr>
            <p:extLst>
              <p:ext uri="{D42A27DB-BD31-4B8C-83A1-F6EECF244321}">
                <p14:modId xmlns:p14="http://schemas.microsoft.com/office/powerpoint/2010/main" val="1507646051"/>
              </p:ext>
            </p:extLst>
          </p:nvPr>
        </p:nvGraphicFramePr>
        <p:xfrm>
          <a:off x="407125" y="914400"/>
          <a:ext cx="11377749" cy="5943600"/>
        </p:xfrm>
        <a:graphic>
          <a:graphicData uri="http://schemas.openxmlformats.org/drawingml/2006/table">
            <a:tbl>
              <a:tblPr firstRow="1" bandRow="1">
                <a:tableStyleId>{5C22544A-7EE6-4342-B048-85BDC9FD1C3A}</a:tableStyleId>
              </a:tblPr>
              <a:tblGrid>
                <a:gridCol w="11377749">
                  <a:extLst>
                    <a:ext uri="{9D8B030D-6E8A-4147-A177-3AD203B41FA5}">
                      <a16:colId xmlns:a16="http://schemas.microsoft.com/office/drawing/2014/main" val="20000"/>
                    </a:ext>
                  </a:extLst>
                </a:gridCol>
              </a:tblGrid>
              <a:tr h="4983571">
                <a:tc>
                  <a:txBody>
                    <a:bodyPr/>
                    <a:lstStyle/>
                    <a:p>
                      <a:pPr marL="342900" indent="-342900">
                        <a:buFont typeface="Wingdings" panose="05000000000000000000" charset="0"/>
                        <a:buChar char="Ø"/>
                      </a:pP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人的问题研究内容 </a:t>
                      </a: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人的问题即人的全面发展问题，是社会问题研究中最具独特性的一类问题。</a:t>
                      </a: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）人的解放问题</a:t>
                      </a: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人的解放视为推动人的自由全面发展的有效途径</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政治解放和人的解放具有本质区别</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人的解放要做到通过真正的革命运动推翻以往使人受到压迫的一切关系。</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）人的自由全面发展问题</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青年学生时代，在</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青年选择职业时的考虑</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中，对人的自由全面发展问题展开了一定的思考。</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博士论文</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从哲学角度探讨人的自由性与能动性问题，指出自我意识的自由。</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莱茵报</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时期，逐步从抽象的、空洞的理论问题思考转向对民众社会现实中言论自由、出版自由等现实问题的反思。</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        在经济问题的研究中，对异化劳动问题的研究包含对</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人的异化问题</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和</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rPr>
                        <a:t>人的自由全面发展问题</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rPr>
                        <a:t>的研究。</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rPr>
                        <a:t>3</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）由人的解放、人的自由全面发展及人的异化等问题延伸到自由人联合体问题。（</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rPr>
                        <a:t>人类命运共同体</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rPr>
                        <a:t>）</a:t>
                      </a: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634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5211683"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四、马克思问题思想的发展向度</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3698003913"/>
              </p:ext>
            </p:extLst>
          </p:nvPr>
        </p:nvGraphicFramePr>
        <p:xfrm>
          <a:off x="888273" y="1345474"/>
          <a:ext cx="10254343" cy="4983571"/>
        </p:xfrm>
        <a:graphic>
          <a:graphicData uri="http://schemas.openxmlformats.org/drawingml/2006/table">
            <a:tbl>
              <a:tblPr firstRow="1" bandRow="1">
                <a:tableStyleId>{5C22544A-7EE6-4342-B048-85BDC9FD1C3A}</a:tableStyleId>
              </a:tblPr>
              <a:tblGrid>
                <a:gridCol w="10254343">
                  <a:extLst>
                    <a:ext uri="{9D8B030D-6E8A-4147-A177-3AD203B41FA5}">
                      <a16:colId xmlns:a16="http://schemas.microsoft.com/office/drawing/2014/main" val="20000"/>
                    </a:ext>
                  </a:extLst>
                </a:gridCol>
              </a:tblGrid>
              <a:tr h="4983571">
                <a:tc>
                  <a:txBody>
                    <a:bodyPr/>
                    <a:lstStyle/>
                    <a:p>
                      <a:pPr marL="342900" indent="-342900">
                        <a:lnSpc>
                          <a:spcPts val="3200"/>
                        </a:lnSpc>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（一）抽象认知到具体实践的推进（</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问题的具体性</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342900" indent="-342900">
                        <a:lnSpc>
                          <a:spcPts val="3200"/>
                        </a:lnSpc>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）青年时期：</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选择职业时的问题， “应该遵循的主要指针是人类的幸福和我们自身的完美”。“人”的理解仅限于“青年人”这一抽象群体，仅限于理论意义上的抽象认知。</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ts val="32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博士论文</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基于伊壁鸠鲁的原子偏斜碰撞中形成的原子论转向人在全面发展中的自由性和能动性的思考。</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marR="0" lvl="0" indent="0" algn="l" defTabSz="914400" rtl="0" eaLnBrk="1" fontAlgn="auto" latinLnBrk="0" hangingPunct="1">
                        <a:lnSpc>
                          <a:spcPts val="32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对“人”的解读依据立足于微观原子层面，仅仅是理论上的分析、联系与思考，未深入实践与社会现实之中，仍旧是抽象意义上的“人”的理解。</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ts val="32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莱茵报</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时期是马克思关于人的内涵认知的重要转折点</a:t>
                      </a:r>
                      <a:endPar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ts val="32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“创造这一切并为这一切而斗争的，不是历史，而正是人，现实的，活生生的人”。</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marR="0" lvl="0" indent="0" algn="l" defTabSz="914400" rtl="0" eaLnBrk="1" fontAlgn="auto" latinLnBrk="0" hangingPunct="1">
                        <a:lnSpc>
                          <a:spcPts val="32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人的概念界定：</a:t>
                      </a:r>
                      <a:r>
                        <a:rPr lang="zh-CN" altLang="en-US" sz="2400" b="0" dirty="0">
                          <a:solidFill>
                            <a:srgbClr val="FF0000"/>
                          </a:solidFill>
                          <a:latin typeface="华文楷体" panose="02010600040101010101" pitchFamily="2" charset="-122"/>
                          <a:ea typeface="华文楷体" panose="02010600040101010101" pitchFamily="2" charset="-122"/>
                          <a:cs typeface="微软雅黑" panose="020B0503020204020204" charset="-122"/>
                          <a:sym typeface="+mn-ea"/>
                        </a:rPr>
                        <a:t>现实的、具体化的人</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5490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6030" y="151233"/>
            <a:ext cx="5211683" cy="523220"/>
          </a:xfrm>
          <a:prstGeom prst="rect">
            <a:avLst/>
          </a:prstGeom>
          <a:noFill/>
        </p:spPr>
        <p:txBody>
          <a:bodyPr wrap="none" rtlCol="0">
            <a:spAutoFit/>
            <a:scene3d>
              <a:camera prst="orthographicFront"/>
              <a:lightRig rig="threePt" dir="t"/>
            </a:scene3d>
          </a:bodyPr>
          <a:lstStyle/>
          <a:p>
            <a:pPr lvl="0" algn="l" fontAlgn="base">
              <a:spcBef>
                <a:spcPct val="0"/>
              </a:spcBef>
              <a:spcAft>
                <a:spcPct val="0"/>
              </a:spcAft>
            </a:pPr>
            <a:r>
              <a:rPr lang="zh-CN" altLang="en-US" sz="2800" b="1" dirty="0">
                <a:latin typeface="微软雅黑" panose="020B0503020204020204" charset="-122"/>
                <a:ea typeface="微软雅黑" panose="020B0503020204020204" charset="-122"/>
              </a:rPr>
              <a:t>四、马克思问题思想的发展向度</a:t>
            </a:r>
            <a:endParaRPr lang="zh-CN" altLang="en-US" sz="2800" b="1" dirty="0">
              <a:latin typeface="微软雅黑" panose="020B0503020204020204" charset="-122"/>
              <a:ea typeface="微软雅黑" panose="020B0503020204020204" charset="-122"/>
              <a:sym typeface="+mn-ea"/>
            </a:endParaRPr>
          </a:p>
        </p:txBody>
      </p:sp>
      <p:graphicFrame>
        <p:nvGraphicFramePr>
          <p:cNvPr id="2" name="表格 2"/>
          <p:cNvGraphicFramePr>
            <a:graphicFrameLocks noGrp="1"/>
          </p:cNvGraphicFramePr>
          <p:nvPr>
            <p:extLst>
              <p:ext uri="{D42A27DB-BD31-4B8C-83A1-F6EECF244321}">
                <p14:modId xmlns:p14="http://schemas.microsoft.com/office/powerpoint/2010/main" val="965388630"/>
              </p:ext>
            </p:extLst>
          </p:nvPr>
        </p:nvGraphicFramePr>
        <p:xfrm>
          <a:off x="836023" y="1345474"/>
          <a:ext cx="10045337" cy="4983571"/>
        </p:xfrm>
        <a:graphic>
          <a:graphicData uri="http://schemas.openxmlformats.org/drawingml/2006/table">
            <a:tbl>
              <a:tblPr firstRow="1" bandRow="1">
                <a:tableStyleId>{5C22544A-7EE6-4342-B048-85BDC9FD1C3A}</a:tableStyleId>
              </a:tblPr>
              <a:tblGrid>
                <a:gridCol w="10045337">
                  <a:extLst>
                    <a:ext uri="{9D8B030D-6E8A-4147-A177-3AD203B41FA5}">
                      <a16:colId xmlns:a16="http://schemas.microsoft.com/office/drawing/2014/main" val="20000"/>
                    </a:ext>
                  </a:extLst>
                </a:gridCol>
              </a:tblGrid>
              <a:tr h="4983571">
                <a:tc>
                  <a:txBody>
                    <a:bodyPr/>
                    <a:lstStyle/>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（二）由表及里本质溯源（</a:t>
                      </a:r>
                      <a:r>
                        <a:rPr lang="zh-CN" altLang="en-US" sz="2400" b="0" dirty="0">
                          <a:solidFill>
                            <a:srgbClr val="FF0000"/>
                          </a:solidFill>
                          <a:latin typeface="微软雅黑" panose="020B0503020204020204" charset="-122"/>
                          <a:ea typeface="微软雅黑" panose="020B0503020204020204" charset="-122"/>
                          <a:cs typeface="微软雅黑" panose="020B0503020204020204" charset="-122"/>
                          <a:sym typeface="+mn-ea"/>
                        </a:rPr>
                        <a:t>问题的深刻性</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p>
                    <a:p>
                      <a:pPr marL="342900" indent="-342900">
                        <a:buFont typeface="Wingdings" panose="05000000000000000000" charset="0"/>
                        <a:buChar char="Ø"/>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）青年职业选择，</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主要以“人类的幸福”为目标，以达到“自身的完美” 为最终目标。</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indent="0">
                        <a:buFont typeface="Wingdings" panose="05000000000000000000" charset="0"/>
                        <a:buNone/>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从伊壁鸠鲁原子偏斜学说中得到启示，在人的发展问题中加入对自由性和能动性的探讨。</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莱茵报</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时期，</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马克思开始关注社会现实并逐步将研究视线由微观抽象转向社会现实。</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charset="0"/>
                        <a:buNone/>
                        <a:defRPr/>
                      </a:pP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       人的自由发展问题在</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关于林木盗窃法的辩论</a:t>
                      </a:r>
                      <a:r>
                        <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中表现的更加突出</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）在</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德法年鉴</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中，</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马克思便将人类解放视为完成人的自由发展的有效路径。</a:t>
                      </a:r>
                      <a:endParaRPr lang="en-US" altLang="zh-CN"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《1844</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年经济学哲学手稿</a:t>
                      </a:r>
                      <a:r>
                        <a:rPr lang="en-US" altLang="zh-CN" sz="2400" b="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0" dirty="0">
                          <a:solidFill>
                            <a:schemeClr val="tx1"/>
                          </a:solidFill>
                          <a:latin typeface="微软雅黑" panose="020B0503020204020204" charset="-122"/>
                          <a:ea typeface="微软雅黑" panose="020B0503020204020204" charset="-122"/>
                          <a:cs typeface="微软雅黑" panose="020B0503020204020204" charset="-122"/>
                          <a:sym typeface="+mn-ea"/>
                        </a:rPr>
                        <a:t>之后，</a:t>
                      </a:r>
                      <a:r>
                        <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sym typeface="+mn-ea"/>
                        </a:rPr>
                        <a:t>深入经济层面以劳动为线索，对人的发展过程中具体问题的研究才是逐步深入问题本质的研究。</a:t>
                      </a:r>
                      <a:endParaRPr lang="zh-CN" altLang="en-US" sz="2400" b="0"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txBody>
                  <a:tcPr>
                    <a:lnL w="12700">
                      <a:solidFill>
                        <a:schemeClr val="tx2">
                          <a:lumMod val="50000"/>
                          <a:lumOff val="50000"/>
                        </a:schemeClr>
                      </a:solidFill>
                      <a:prstDash val="solid"/>
                    </a:lnL>
                    <a:lnR w="12700">
                      <a:solidFill>
                        <a:schemeClr val="tx2">
                          <a:lumMod val="50000"/>
                          <a:lumOff val="50000"/>
                        </a:schemeClr>
                      </a:solidFill>
                      <a:prstDash val="solid"/>
                    </a:lnR>
                    <a:lnT w="12700">
                      <a:solidFill>
                        <a:schemeClr val="tx2">
                          <a:lumMod val="50000"/>
                          <a:lumOff val="50000"/>
                        </a:schemeClr>
                      </a:solidFill>
                      <a:prstDash val="solid"/>
                    </a:lnT>
                    <a:lnB w="12700">
                      <a:solidFill>
                        <a:schemeClr val="tx2">
                          <a:lumMod val="50000"/>
                          <a:lumOff val="50000"/>
                        </a:schemeClr>
                      </a:solidFill>
                      <a:prstDash val="soli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0002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Q5NTk2MzMzOWQxNzUwYzkwNjMyY2E2MWZlNmEyNjc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TotalTime>
  <Words>1694</Words>
  <Application>Microsoft Office PowerPoint</Application>
  <PresentationFormat>宽屏</PresentationFormat>
  <Paragraphs>98</Paragraphs>
  <Slides>11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黑体</vt:lpstr>
      <vt:lpstr>华文楷体</vt:lpstr>
      <vt:lpstr>楷体</vt:lpstr>
      <vt:lpstr>微软雅黑</vt:lpstr>
      <vt:lpstr>Arial</vt:lpstr>
      <vt:lpstr>Wingdings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 </cp:lastModifiedBy>
  <cp:revision>163</cp:revision>
  <dcterms:created xsi:type="dcterms:W3CDTF">2019-06-19T02:08:00Z</dcterms:created>
  <dcterms:modified xsi:type="dcterms:W3CDTF">2022-08-14T08:48:00Z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51AC7E8568594849A60185951B3C1BB8</vt:lpwstr>
  </property>
</Properties>
</file>