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73" r:id="rId4"/>
    <p:sldId id="288" r:id="rId5"/>
    <p:sldId id="291" r:id="rId6"/>
    <p:sldId id="300" r:id="rId7"/>
    <p:sldId id="286" r:id="rId8"/>
    <p:sldId id="293" r:id="rId9"/>
    <p:sldId id="294" r:id="rId10"/>
    <p:sldId id="285" r:id="rId11"/>
    <p:sldId id="301" r:id="rId12"/>
    <p:sldId id="287" r:id="rId13"/>
    <p:sldId id="310" r:id="rId14"/>
    <p:sldId id="311" r:id="rId15"/>
    <p:sldId id="312" r:id="rId16"/>
    <p:sldId id="292" r:id="rId17"/>
    <p:sldId id="313" r:id="rId18"/>
    <p:sldId id="290" r:id="rId19"/>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88"/>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gs" Target="tags/tag85.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1.xml"/><Relationship Id="rId2" Type="http://schemas.openxmlformats.org/officeDocument/2006/relationships/image" Target="../media/image12.png"/><Relationship Id="rId1"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7.xml"/><Relationship Id="rId2" Type="http://schemas.openxmlformats.org/officeDocument/2006/relationships/image" Target="../media/image1.png"/><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9.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74.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tags" Target="../tags/tag73.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6.xml"/><Relationship Id="rId2" Type="http://schemas.openxmlformats.org/officeDocument/2006/relationships/image" Target="../media/image8.png"/><Relationship Id="rId1" Type="http://schemas.openxmlformats.org/officeDocument/2006/relationships/tags" Target="../tags/tag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normAutofit/>
          </a:bodyPr>
          <a:p>
            <a:r>
              <a:rPr lang="zh-CN" altLang="zh-CN" sz="3110">
                <a:latin typeface="Times New Roman" panose="02020603050405020304" charset="0"/>
                <a:ea typeface="宋体" panose="02010600030101010101" pitchFamily="2" charset="-122"/>
                <a:cs typeface="Times New Roman" panose="02020603050405020304" charset="0"/>
              </a:rPr>
              <a:t>分子对称性中的哲学</a:t>
            </a:r>
            <a:r>
              <a:rPr lang="zh-CN" altLang="zh-CN" sz="3110">
                <a:latin typeface="Times New Roman" panose="02020603050405020304" charset="0"/>
                <a:ea typeface="宋体" panose="02010600030101010101" pitchFamily="2" charset="-122"/>
                <a:cs typeface="Times New Roman" panose="02020603050405020304" charset="0"/>
              </a:rPr>
              <a:t>问题</a:t>
            </a:r>
            <a:br>
              <a:rPr lang="zh-CN" altLang="zh-CN" sz="3110">
                <a:latin typeface="Times New Roman" panose="02020603050405020304" charset="0"/>
                <a:ea typeface="宋体" panose="02010600030101010101" pitchFamily="2" charset="-122"/>
                <a:cs typeface="Times New Roman" panose="02020603050405020304" charset="0"/>
              </a:rPr>
            </a:br>
            <a:endParaRPr lang="zh-CN" altLang="zh-CN" sz="3110">
              <a:latin typeface="Times New Roman" panose="02020603050405020304" charset="0"/>
              <a:ea typeface="宋体" panose="02010600030101010101" pitchFamily="2" charset="-122"/>
              <a:cs typeface="Times New Roman" panose="02020603050405020304" charset="0"/>
            </a:endParaRPr>
          </a:p>
        </p:txBody>
      </p:sp>
      <p:sp>
        <p:nvSpPr>
          <p:cNvPr id="3" name="副标题 2"/>
          <p:cNvSpPr>
            <a:spLocks noGrp="1"/>
          </p:cNvSpPr>
          <p:nvPr>
            <p:ph type="subTitle" idx="1"/>
            <p:custDataLst>
              <p:tags r:id="rId2"/>
            </p:custDataLst>
          </p:nvPr>
        </p:nvSpPr>
        <p:spPr/>
        <p:txBody>
          <a:bodyPr>
            <a:normAutofit lnSpcReduction="10000"/>
          </a:bodyPr>
          <a:p>
            <a:r>
              <a:rPr lang="zh-CN" altLang="en-US">
                <a:solidFill>
                  <a:schemeClr val="tx1"/>
                </a:solidFill>
                <a:latin typeface="Times New Roman" panose="02020603050405020304" charset="0"/>
                <a:cs typeface="Times New Roman" panose="02020603050405020304" charset="0"/>
              </a:rPr>
              <a:t>罗栋</a:t>
            </a:r>
            <a:endParaRPr lang="zh-CN" altLang="en-US">
              <a:solidFill>
                <a:schemeClr val="tx1"/>
              </a:solidFill>
              <a:latin typeface="Times New Roman" panose="02020603050405020304" charset="0"/>
              <a:cs typeface="Times New Roman" panose="02020603050405020304" charset="0"/>
            </a:endParaRPr>
          </a:p>
          <a:p>
            <a:r>
              <a:rPr lang="en-US" altLang="zh-CN">
                <a:solidFill>
                  <a:schemeClr val="tx1"/>
                </a:solidFill>
                <a:latin typeface="Times New Roman" panose="02020603050405020304" charset="0"/>
                <a:cs typeface="Times New Roman" panose="02020603050405020304" charset="0"/>
              </a:rPr>
              <a:t>luodong@scut.edu.cn</a:t>
            </a:r>
            <a:endParaRPr lang="en-US" altLang="zh-CN">
              <a:solidFill>
                <a:schemeClr val="tx1"/>
              </a:solidFill>
              <a:latin typeface="Times New Roman" panose="02020603050405020304" charset="0"/>
              <a:cs typeface="Times New Roman" panose="02020603050405020304" charset="0"/>
            </a:endParaRPr>
          </a:p>
          <a:p>
            <a:r>
              <a:rPr lang="zh-CN" altLang="en-US">
                <a:solidFill>
                  <a:schemeClr val="tx1"/>
                </a:solidFill>
                <a:latin typeface="Times New Roman" panose="02020603050405020304" charset="0"/>
                <a:cs typeface="Times New Roman" panose="02020603050405020304" charset="0"/>
              </a:rPr>
              <a:t>华南理工大学哲学与科技高等研究所</a:t>
            </a:r>
            <a:endParaRPr lang="zh-CN" altLang="en-US">
              <a:solidFill>
                <a:schemeClr val="tx1"/>
              </a:solidFill>
              <a:latin typeface="Times New Roman" panose="02020603050405020304" charset="0"/>
              <a:cs typeface="Times New Roman" panose="02020603050405020304" charset="0"/>
            </a:endParaRPr>
          </a:p>
        </p:txBody>
      </p:sp>
      <p:sp>
        <p:nvSpPr>
          <p:cNvPr id="4" name="文本框 3"/>
          <p:cNvSpPr txBox="1"/>
          <p:nvPr/>
        </p:nvSpPr>
        <p:spPr>
          <a:xfrm>
            <a:off x="478155" y="419100"/>
            <a:ext cx="6920230" cy="583565"/>
          </a:xfrm>
          <a:prstGeom prst="rect">
            <a:avLst/>
          </a:prstGeom>
          <a:noFill/>
        </p:spPr>
        <p:txBody>
          <a:bodyPr wrap="square" rtlCol="0">
            <a:spAutoFit/>
          </a:bodyPr>
          <a:p>
            <a:r>
              <a:rPr lang="zh-CN" altLang="en-US" sz="3200"/>
              <a:t>前沿讲座学术前沿讲座第</a:t>
            </a:r>
            <a:r>
              <a:rPr lang="en-US" altLang="zh-CN" sz="3200"/>
              <a:t>22</a:t>
            </a:r>
            <a:r>
              <a:rPr lang="zh-CN" altLang="en-US" sz="3200"/>
              <a:t>场</a:t>
            </a:r>
            <a:endParaRPr lang="zh-CN" altLang="en-US" sz="3200"/>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89350"/>
            <a:ext cx="10969200" cy="705600"/>
          </a:xfrm>
        </p:spPr>
        <p:txBody>
          <a:bodyPr>
            <a:normAutofit/>
          </a:bodyPr>
          <a:p>
            <a:pPr algn="ctr">
              <a:buClrTx/>
              <a:buSzTx/>
              <a:buFontTx/>
            </a:pPr>
            <a:r>
              <a:rPr lang="zh-CN" altLang="en-US" sz="3600">
                <a:sym typeface="+mn-ea"/>
              </a:rPr>
              <a:t>二、凯库勒对称性“推理”的结构</a:t>
            </a:r>
            <a:endParaRPr lang="zh-CN" altLang="en-US" sz="3600"/>
          </a:p>
        </p:txBody>
      </p:sp>
      <p:sp>
        <p:nvSpPr>
          <p:cNvPr id="5" name="文本框 4"/>
          <p:cNvSpPr txBox="1"/>
          <p:nvPr/>
        </p:nvSpPr>
        <p:spPr>
          <a:xfrm>
            <a:off x="1216660" y="2775585"/>
            <a:ext cx="1571625" cy="64516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rPr>
              <a:t>经验观察（同分异构体）</a:t>
            </a:r>
            <a:endParaRPr lang="zh-CN" altLang="en-US">
              <a:latin typeface="Times New Roman" panose="02020603050405020304" charset="0"/>
              <a:ea typeface="宋体" panose="02010600030101010101" pitchFamily="2" charset="-122"/>
            </a:endParaRPr>
          </a:p>
        </p:txBody>
      </p:sp>
      <p:sp>
        <p:nvSpPr>
          <p:cNvPr id="6" name="文本框 5"/>
          <p:cNvSpPr txBox="1"/>
          <p:nvPr/>
        </p:nvSpPr>
        <p:spPr>
          <a:xfrm>
            <a:off x="4494530" y="2898775"/>
            <a:ext cx="2061210" cy="36830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rPr>
              <a:t>猜想对称性</a:t>
            </a:r>
            <a:endParaRPr lang="zh-CN" altLang="en-US">
              <a:latin typeface="Times New Roman" panose="02020603050405020304" charset="0"/>
              <a:ea typeface="宋体" panose="02010600030101010101" pitchFamily="2" charset="-122"/>
            </a:endParaRPr>
          </a:p>
        </p:txBody>
      </p:sp>
      <p:sp>
        <p:nvSpPr>
          <p:cNvPr id="7" name="文本框 6"/>
          <p:cNvSpPr txBox="1"/>
          <p:nvPr/>
        </p:nvSpPr>
        <p:spPr>
          <a:xfrm>
            <a:off x="4189730" y="3924935"/>
            <a:ext cx="2061210" cy="92202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rPr>
              <a:t>冲突</a:t>
            </a:r>
            <a:r>
              <a:rPr lang="zh-CN" altLang="en-US">
                <a:latin typeface="Times New Roman" panose="02020603050405020304" charset="0"/>
                <a:ea typeface="宋体" panose="02010600030101010101" pitchFamily="2" charset="-122"/>
              </a:rPr>
              <a:t>的背景知识（经验或理论：</a:t>
            </a:r>
            <a:r>
              <a:rPr lang="zh-CN" altLang="en-US">
                <a:latin typeface="Times New Roman" panose="02020603050405020304" charset="0"/>
                <a:ea typeface="宋体" panose="02010600030101010101" pitchFamily="2" charset="-122"/>
                <a:cs typeface="Times New Roman" panose="02020603050405020304" charset="0"/>
                <a:sym typeface="+mn-ea"/>
              </a:rPr>
              <a:t>价键原则</a:t>
            </a:r>
            <a:r>
              <a:rPr lang="zh-CN" altLang="en-US">
                <a:latin typeface="Times New Roman" panose="02020603050405020304" charset="0"/>
                <a:ea typeface="宋体" panose="02010600030101010101" pitchFamily="2" charset="-122"/>
              </a:rPr>
              <a:t>）</a:t>
            </a:r>
            <a:endParaRPr lang="zh-CN" altLang="en-US">
              <a:latin typeface="Times New Roman" panose="02020603050405020304" charset="0"/>
              <a:ea typeface="宋体" panose="02010600030101010101" pitchFamily="2" charset="-122"/>
            </a:endParaRPr>
          </a:p>
        </p:txBody>
      </p:sp>
      <p:sp>
        <p:nvSpPr>
          <p:cNvPr id="8" name="文本框 7"/>
          <p:cNvSpPr txBox="1"/>
          <p:nvPr/>
        </p:nvSpPr>
        <p:spPr>
          <a:xfrm>
            <a:off x="7132320" y="2359660"/>
            <a:ext cx="1630045" cy="645160"/>
          </a:xfrm>
          <a:prstGeom prst="rect">
            <a:avLst/>
          </a:prstGeom>
          <a:noFill/>
        </p:spPr>
        <p:txBody>
          <a:bodyPr wrap="square" rtlCol="0">
            <a:spAutoFit/>
          </a:bodyPr>
          <a:p>
            <a:pPr algn="ctr"/>
            <a:r>
              <a:rPr lang="zh-CN" altLang="en-US">
                <a:latin typeface="Times New Roman" panose="02020603050405020304" charset="0"/>
                <a:ea typeface="宋体" panose="02010600030101010101" pitchFamily="2" charset="-122"/>
              </a:rPr>
              <a:t>辅助性假说（单双键</a:t>
            </a:r>
            <a:r>
              <a:rPr lang="zh-CN" altLang="en-US">
                <a:latin typeface="Times New Roman" panose="02020603050405020304" charset="0"/>
                <a:ea typeface="宋体" panose="02010600030101010101" pitchFamily="2" charset="-122"/>
              </a:rPr>
              <a:t>交替）</a:t>
            </a:r>
            <a:endParaRPr lang="zh-CN" altLang="en-US">
              <a:latin typeface="Times New Roman" panose="02020603050405020304" charset="0"/>
              <a:ea typeface="宋体" panose="02010600030101010101" pitchFamily="2" charset="-122"/>
            </a:endParaRPr>
          </a:p>
        </p:txBody>
      </p:sp>
      <p:sp>
        <p:nvSpPr>
          <p:cNvPr id="9" name="文本框 8"/>
          <p:cNvSpPr txBox="1"/>
          <p:nvPr/>
        </p:nvSpPr>
        <p:spPr>
          <a:xfrm>
            <a:off x="9076690" y="3617595"/>
            <a:ext cx="2281555" cy="36830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rPr>
              <a:t>（改良后的）对称性</a:t>
            </a:r>
            <a:endParaRPr lang="zh-CN" altLang="en-US">
              <a:latin typeface="Times New Roman" panose="02020603050405020304" charset="0"/>
              <a:ea typeface="宋体" panose="02010600030101010101" pitchFamily="2" charset="-122"/>
            </a:endParaRPr>
          </a:p>
        </p:txBody>
      </p:sp>
      <p:cxnSp>
        <p:nvCxnSpPr>
          <p:cNvPr id="10" name="直接箭头连接符 9"/>
          <p:cNvCxnSpPr>
            <a:stCxn id="5" idx="3"/>
            <a:endCxn id="6" idx="1"/>
          </p:cNvCxnSpPr>
          <p:nvPr/>
        </p:nvCxnSpPr>
        <p:spPr>
          <a:xfrm flipV="1">
            <a:off x="2788285" y="3082925"/>
            <a:ext cx="1706245" cy="15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a:off x="6515735" y="3867785"/>
            <a:ext cx="256095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8" idx="2"/>
          </p:cNvCxnSpPr>
          <p:nvPr/>
        </p:nvCxnSpPr>
        <p:spPr>
          <a:xfrm>
            <a:off x="7947660" y="3004820"/>
            <a:ext cx="2540" cy="7454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641350" y="5326380"/>
            <a:ext cx="10916920" cy="922020"/>
          </a:xfrm>
          <a:prstGeom prst="rect">
            <a:avLst/>
          </a:prstGeom>
          <a:noFill/>
        </p:spPr>
        <p:txBody>
          <a:bodyPr wrap="square" rtlCol="0">
            <a:spAutoFit/>
          </a:bodyPr>
          <a:p>
            <a:r>
              <a:rPr lang="zh-CN" altLang="en-US" b="1">
                <a:latin typeface="宋体" panose="02010600030101010101" pitchFamily="2" charset="-122"/>
                <a:ea typeface="宋体" panose="02010600030101010101" pitchFamily="2" charset="-122"/>
              </a:rPr>
              <a:t>额外引入的辅助性假说是保护了对称性。</a:t>
            </a:r>
            <a:endParaRPr lang="zh-CN" altLang="en-US" b="1">
              <a:latin typeface="宋体" panose="02010600030101010101" pitchFamily="2" charset="-122"/>
              <a:ea typeface="宋体" panose="02010600030101010101" pitchFamily="2" charset="-122"/>
            </a:endParaRPr>
          </a:p>
          <a:p>
            <a:endParaRPr lang="zh-CN" altLang="en-US" b="1">
              <a:latin typeface="宋体" panose="02010600030101010101" pitchFamily="2" charset="-122"/>
              <a:ea typeface="宋体" panose="02010600030101010101" pitchFamily="2" charset="-122"/>
            </a:endParaRPr>
          </a:p>
          <a:p>
            <a:r>
              <a:rPr lang="zh-CN" altLang="en-US" b="1">
                <a:solidFill>
                  <a:srgbClr val="FF0000"/>
                </a:solidFill>
                <a:latin typeface="宋体" panose="02010600030101010101" pitchFamily="2" charset="-122"/>
                <a:ea typeface="宋体" panose="02010600030101010101" pitchFamily="2" charset="-122"/>
              </a:rPr>
              <a:t>对称性成为了</a:t>
            </a:r>
            <a:r>
              <a:rPr lang="en-US" altLang="zh-CN" b="1">
                <a:solidFill>
                  <a:srgbClr val="FF0000"/>
                </a:solidFill>
                <a:latin typeface="宋体" panose="02010600030101010101" pitchFamily="2" charset="-122"/>
                <a:ea typeface="宋体" panose="02010600030101010101" pitchFamily="2" charset="-122"/>
              </a:rPr>
              <a:t>“</a:t>
            </a:r>
            <a:r>
              <a:rPr lang="zh-CN" altLang="en-US" b="1">
                <a:solidFill>
                  <a:srgbClr val="FF0000"/>
                </a:solidFill>
                <a:latin typeface="宋体" panose="02010600030101010101" pitchFamily="2" charset="-122"/>
                <a:ea typeface="宋体" panose="02010600030101010101" pitchFamily="2" charset="-122"/>
              </a:rPr>
              <a:t>理论内核</a:t>
            </a:r>
            <a:r>
              <a:rPr lang="en-US" altLang="zh-CN" b="1">
                <a:solidFill>
                  <a:srgbClr val="FF0000"/>
                </a:solidFill>
                <a:latin typeface="宋体" panose="02010600030101010101" pitchFamily="2" charset="-122"/>
                <a:ea typeface="宋体" panose="02010600030101010101" pitchFamily="2" charset="-122"/>
              </a:rPr>
              <a:t>”</a:t>
            </a:r>
            <a:r>
              <a:rPr lang="zh-CN" altLang="en-US" b="1">
                <a:solidFill>
                  <a:srgbClr val="FF0000"/>
                </a:solidFill>
                <a:latin typeface="宋体" panose="02010600030101010101" pitchFamily="2" charset="-122"/>
                <a:ea typeface="宋体" panose="02010600030101010101" pitchFamily="2" charset="-122"/>
              </a:rPr>
              <a:t>？</a:t>
            </a:r>
            <a:endParaRPr lang="zh-CN" altLang="en-US" b="1">
              <a:solidFill>
                <a:srgbClr val="FF0000"/>
              </a:solidFill>
              <a:latin typeface="宋体" panose="02010600030101010101" pitchFamily="2" charset="-122"/>
              <a:ea typeface="宋体" panose="02010600030101010101" pitchFamily="2" charset="-122"/>
            </a:endParaRPr>
          </a:p>
        </p:txBody>
      </p:sp>
      <p:sp>
        <p:nvSpPr>
          <p:cNvPr id="3" name="右大括号 2"/>
          <p:cNvSpPr/>
          <p:nvPr/>
        </p:nvSpPr>
        <p:spPr>
          <a:xfrm>
            <a:off x="6250305" y="3098800"/>
            <a:ext cx="179705" cy="153733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t>三、失败的分子结构</a:t>
            </a:r>
            <a:r>
              <a:rPr lang="zh-CN" altLang="en-US"/>
              <a:t>对称性推理</a:t>
            </a:r>
            <a:endParaRPr lang="zh-CN" altLang="en-US"/>
          </a:p>
        </p:txBody>
      </p:sp>
      <p:sp>
        <p:nvSpPr>
          <p:cNvPr id="4" name="文本框 3"/>
          <p:cNvSpPr txBox="1"/>
          <p:nvPr/>
        </p:nvSpPr>
        <p:spPr>
          <a:xfrm>
            <a:off x="600075" y="1419225"/>
            <a:ext cx="10953750" cy="3138170"/>
          </a:xfrm>
          <a:prstGeom prst="rect">
            <a:avLst/>
          </a:prstGeom>
          <a:noFill/>
        </p:spPr>
        <p:txBody>
          <a:bodyPr wrap="square" rtlCol="0">
            <a:spAutoFit/>
          </a:bodyPr>
          <a:p>
            <a:r>
              <a:rPr lang="en-US" altLang="zh-CN" sz="2000" b="1">
                <a:latin typeface="Times New Roman" panose="02020603050405020304" charset="0"/>
                <a:ea typeface="宋体" panose="02010600030101010101" pitchFamily="2" charset="-122"/>
                <a:cs typeface="Times New Roman" panose="02020603050405020304" charset="0"/>
              </a:rPr>
              <a:t>1.</a:t>
            </a:r>
            <a:r>
              <a:rPr lang="zh-CN" altLang="en-US" sz="2000" b="1">
                <a:latin typeface="Times New Roman" panose="02020603050405020304" charset="0"/>
                <a:ea typeface="宋体" panose="02010600030101010101" pitchFamily="2" charset="-122"/>
                <a:cs typeface="Times New Roman" panose="02020603050405020304" charset="0"/>
              </a:rPr>
              <a:t>环己烷</a:t>
            </a:r>
            <a:r>
              <a:rPr lang="zh-CN" altLang="en-US" sz="2000" b="1">
                <a:latin typeface="Times New Roman" panose="02020603050405020304" charset="0"/>
                <a:ea typeface="宋体" panose="02010600030101010101" pitchFamily="2" charset="-122"/>
                <a:cs typeface="Times New Roman" panose="02020603050405020304" charset="0"/>
                <a:sym typeface="+mn-ea"/>
              </a:rPr>
              <a:t>（C</a:t>
            </a:r>
            <a:r>
              <a:rPr lang="zh-CN" altLang="en-US" sz="2000" b="1" baseline="-25000">
                <a:latin typeface="Times New Roman" panose="02020603050405020304" charset="0"/>
                <a:ea typeface="宋体" panose="02010600030101010101" pitchFamily="2" charset="-122"/>
                <a:cs typeface="Times New Roman" panose="02020603050405020304" charset="0"/>
                <a:sym typeface="+mn-ea"/>
              </a:rPr>
              <a:t>6</a:t>
            </a:r>
            <a:r>
              <a:rPr lang="zh-CN" altLang="en-US" sz="2000" b="1">
                <a:latin typeface="Times New Roman" panose="02020603050405020304" charset="0"/>
                <a:ea typeface="宋体" panose="02010600030101010101" pitchFamily="2" charset="-122"/>
                <a:cs typeface="Times New Roman" panose="02020603050405020304" charset="0"/>
                <a:sym typeface="+mn-ea"/>
              </a:rPr>
              <a:t>H</a:t>
            </a:r>
            <a:r>
              <a:rPr lang="zh-CN" altLang="en-US" sz="2000" b="1" baseline="-25000">
                <a:latin typeface="Times New Roman" panose="02020603050405020304" charset="0"/>
                <a:ea typeface="宋体" panose="02010600030101010101" pitchFamily="2" charset="-122"/>
                <a:cs typeface="Times New Roman" panose="02020603050405020304" charset="0"/>
                <a:sym typeface="+mn-ea"/>
              </a:rPr>
              <a:t>12</a:t>
            </a:r>
            <a:r>
              <a:rPr lang="zh-CN" altLang="en-US" sz="2000" b="1">
                <a:latin typeface="Times New Roman" panose="02020603050405020304" charset="0"/>
                <a:ea typeface="宋体" panose="02010600030101010101" pitchFamily="2" charset="-122"/>
                <a:cs typeface="Times New Roman" panose="02020603050405020304" charset="0"/>
                <a:sym typeface="+mn-ea"/>
              </a:rPr>
              <a:t>）分子结构的</a:t>
            </a:r>
            <a:r>
              <a:rPr lang="zh-CN" altLang="en-US" sz="2000" b="1">
                <a:latin typeface="Times New Roman" panose="02020603050405020304" charset="0"/>
                <a:ea typeface="宋体" panose="02010600030101010101" pitchFamily="2" charset="-122"/>
                <a:cs typeface="Times New Roman" panose="02020603050405020304" charset="0"/>
                <a:sym typeface="+mn-ea"/>
              </a:rPr>
              <a:t>早期对称性推理</a:t>
            </a:r>
            <a:endParaRPr lang="zh-CN" altLang="en-US" sz="2000" b="1">
              <a:latin typeface="Times New Roman" panose="02020603050405020304" charset="0"/>
              <a:ea typeface="宋体" panose="02010600030101010101" pitchFamily="2" charset="-122"/>
              <a:cs typeface="Times New Roman" panose="02020603050405020304" charset="0"/>
            </a:endParaRPr>
          </a:p>
          <a:p>
            <a:endParaRPr lang="zh-CN" altLang="en-US" sz="2000">
              <a:latin typeface="Times New Roman" panose="02020603050405020304" charset="0"/>
              <a:ea typeface="宋体" panose="02010600030101010101" pitchFamily="2" charset="-122"/>
              <a:cs typeface="Times New Roman" panose="02020603050405020304" charset="0"/>
            </a:endParaRPr>
          </a:p>
          <a:p>
            <a:r>
              <a:rPr lang="zh-CN" altLang="en-US" sz="2000">
                <a:latin typeface="Times New Roman" panose="02020603050405020304" charset="0"/>
                <a:ea typeface="宋体" panose="02010600030101010101" pitchFamily="2" charset="-122"/>
                <a:cs typeface="Times New Roman" panose="02020603050405020304" charset="0"/>
              </a:rPr>
              <a:t>环己烷的一氯代物一氯代环己烷（C</a:t>
            </a:r>
            <a:r>
              <a:rPr lang="zh-CN" altLang="en-US" sz="2000" baseline="-25000">
                <a:latin typeface="Times New Roman" panose="02020603050405020304" charset="0"/>
                <a:ea typeface="宋体" panose="02010600030101010101" pitchFamily="2" charset="-122"/>
                <a:cs typeface="Times New Roman" panose="02020603050405020304" charset="0"/>
              </a:rPr>
              <a:t>6</a:t>
            </a:r>
            <a:r>
              <a:rPr lang="zh-CN" altLang="en-US" sz="2000">
                <a:latin typeface="Times New Roman" panose="02020603050405020304" charset="0"/>
                <a:ea typeface="宋体" panose="02010600030101010101" pitchFamily="2" charset="-122"/>
                <a:cs typeface="Times New Roman" panose="02020603050405020304" charset="0"/>
              </a:rPr>
              <a:t>H</a:t>
            </a:r>
            <a:r>
              <a:rPr lang="zh-CN" altLang="en-US" sz="2000" baseline="-25000">
                <a:latin typeface="Times New Roman" panose="02020603050405020304" charset="0"/>
                <a:ea typeface="宋体" panose="02010600030101010101" pitchFamily="2" charset="-122"/>
                <a:cs typeface="Times New Roman" panose="02020603050405020304" charset="0"/>
              </a:rPr>
              <a:t>11</a:t>
            </a:r>
            <a:r>
              <a:rPr lang="zh-CN" altLang="en-US" sz="2000">
                <a:latin typeface="Times New Roman" panose="02020603050405020304" charset="0"/>
                <a:ea typeface="宋体" panose="02010600030101010101" pitchFamily="2" charset="-122"/>
                <a:cs typeface="Times New Roman" panose="02020603050405020304" charset="0"/>
              </a:rPr>
              <a:t>Cl）最初没有被发现同分异构体</a:t>
            </a:r>
            <a:r>
              <a:rPr lang="en-US" altLang="zh-CN" sz="2000">
                <a:latin typeface="Times New Roman" panose="02020603050405020304" charset="0"/>
                <a:ea typeface="宋体" panose="02010600030101010101" pitchFamily="2" charset="-122"/>
                <a:cs typeface="Times New Roman" panose="02020603050405020304" charset="0"/>
              </a:rPr>
              <a:t>——</a:t>
            </a:r>
            <a:r>
              <a:rPr lang="zh-CN" altLang="en-US" sz="2000">
                <a:latin typeface="Times New Roman" panose="02020603050405020304" charset="0"/>
                <a:ea typeface="宋体" panose="02010600030101010101" pitchFamily="2" charset="-122"/>
                <a:cs typeface="Times New Roman" panose="02020603050405020304" charset="0"/>
              </a:rPr>
              <a:t>与苯的情况类似。</a:t>
            </a:r>
            <a:endParaRPr lang="zh-CN" altLang="en-US" sz="2000">
              <a:latin typeface="Times New Roman" panose="02020603050405020304" charset="0"/>
              <a:ea typeface="宋体" panose="02010600030101010101" pitchFamily="2" charset="-122"/>
              <a:cs typeface="Times New Roman" panose="02020603050405020304" charset="0"/>
            </a:endParaRPr>
          </a:p>
          <a:p>
            <a:endParaRPr lang="zh-CN" altLang="en-US" sz="2000">
              <a:latin typeface="Times New Roman" panose="02020603050405020304" charset="0"/>
              <a:ea typeface="宋体" panose="02010600030101010101" pitchFamily="2" charset="-122"/>
              <a:cs typeface="Times New Roman" panose="02020603050405020304" charset="0"/>
            </a:endParaRPr>
          </a:p>
          <a:p>
            <a:r>
              <a:rPr lang="zh-CN" altLang="en-US" sz="2000">
                <a:latin typeface="Times New Roman" panose="02020603050405020304" charset="0"/>
                <a:ea typeface="宋体" panose="02010600030101010101" pitchFamily="2" charset="-122"/>
                <a:cs typeface="Times New Roman" panose="02020603050405020304" charset="0"/>
              </a:rPr>
              <a:t>环己烷分子中的每个氢原子等价；价键原则正好是满足的。</a:t>
            </a:r>
            <a:endParaRPr lang="zh-CN" altLang="en-US" sz="2000">
              <a:latin typeface="Times New Roman" panose="02020603050405020304" charset="0"/>
              <a:ea typeface="宋体" panose="02010600030101010101" pitchFamily="2" charset="-122"/>
              <a:cs typeface="Times New Roman" panose="02020603050405020304" charset="0"/>
            </a:endParaRPr>
          </a:p>
          <a:p>
            <a:endParaRPr lang="zh-CN" altLang="en-US" sz="2000">
              <a:latin typeface="Times New Roman" panose="02020603050405020304" charset="0"/>
              <a:ea typeface="宋体" panose="02010600030101010101" pitchFamily="2" charset="-122"/>
              <a:cs typeface="Times New Roman" panose="02020603050405020304" charset="0"/>
            </a:endParaRPr>
          </a:p>
          <a:p>
            <a:r>
              <a:rPr lang="zh-CN" altLang="en-US" sz="2000">
                <a:latin typeface="Times New Roman" panose="02020603050405020304" charset="0"/>
                <a:ea typeface="宋体" panose="02010600030101010101" pitchFamily="2" charset="-122"/>
                <a:cs typeface="Times New Roman" panose="02020603050405020304" charset="0"/>
                <a:sym typeface="+mn-ea"/>
              </a:rPr>
              <a:t>推测环己烷分子具有类似苯分子那样的</a:t>
            </a:r>
            <a:r>
              <a:rPr lang="en-US" altLang="zh-CN" sz="2000">
                <a:latin typeface="Times New Roman" panose="02020603050405020304" charset="0"/>
                <a:ea typeface="宋体" panose="02010600030101010101" pitchFamily="2" charset="-122"/>
                <a:cs typeface="Times New Roman" panose="02020603050405020304" charset="0"/>
                <a:sym typeface="+mn-ea"/>
              </a:rPr>
              <a:t>D</a:t>
            </a:r>
            <a:r>
              <a:rPr lang="en-US" altLang="zh-CN" sz="2000" baseline="-25000">
                <a:latin typeface="Times New Roman" panose="02020603050405020304" charset="0"/>
                <a:ea typeface="宋体" panose="02010600030101010101" pitchFamily="2" charset="-122"/>
                <a:cs typeface="Times New Roman" panose="02020603050405020304" charset="0"/>
                <a:sym typeface="+mn-ea"/>
              </a:rPr>
              <a:t>6h</a:t>
            </a:r>
            <a:r>
              <a:rPr lang="zh-CN" altLang="en-US" sz="2000">
                <a:latin typeface="Times New Roman" panose="02020603050405020304" charset="0"/>
                <a:ea typeface="宋体" panose="02010600030101010101" pitchFamily="2" charset="-122"/>
                <a:cs typeface="Times New Roman" panose="02020603050405020304" charset="0"/>
                <a:sym typeface="+mn-ea"/>
              </a:rPr>
              <a:t>对称性：</a:t>
            </a:r>
            <a:r>
              <a:rPr lang="zh-CN" altLang="en-US" sz="2000">
                <a:latin typeface="Times New Roman" panose="02020603050405020304" charset="0"/>
                <a:ea typeface="宋体" panose="02010600030101010101" pitchFamily="2" charset="-122"/>
                <a:cs typeface="Times New Roman" panose="02020603050405020304" charset="0"/>
              </a:rPr>
              <a:t>氯环己烷分子的6个碳原子类似于苯分子的六个碳原子，是排布在同一个平面上，具有六角</a:t>
            </a:r>
            <a:r>
              <a:rPr lang="zh-CN" altLang="en-US" sz="2000">
                <a:latin typeface="Times New Roman" panose="02020603050405020304" charset="0"/>
                <a:ea typeface="宋体" panose="02010600030101010101" pitchFamily="2" charset="-122"/>
                <a:cs typeface="Times New Roman" panose="02020603050405020304" charset="0"/>
              </a:rPr>
              <a:t>形对称性，从而碳环的每个碳碳键角为120度（见图</a:t>
            </a:r>
            <a:r>
              <a:rPr lang="en-US" altLang="zh-CN" sz="2000">
                <a:latin typeface="Times New Roman" panose="02020603050405020304" charset="0"/>
                <a:ea typeface="宋体" panose="02010600030101010101" pitchFamily="2" charset="-122"/>
                <a:cs typeface="Times New Roman" panose="02020603050405020304" charset="0"/>
              </a:rPr>
              <a:t>9</a:t>
            </a:r>
            <a:r>
              <a:rPr lang="zh-CN" altLang="en-US" sz="2000">
                <a:latin typeface="Times New Roman" panose="02020603050405020304" charset="0"/>
                <a:ea typeface="宋体" panose="02010600030101010101" pitchFamily="2" charset="-122"/>
                <a:cs typeface="Times New Roman" panose="02020603050405020304" charset="0"/>
              </a:rPr>
              <a:t>）。</a:t>
            </a:r>
            <a:endParaRPr lang="zh-CN" altLang="en-US" sz="2000">
              <a:latin typeface="Times New Roman" panose="02020603050405020304" charset="0"/>
              <a:ea typeface="宋体" panose="02010600030101010101" pitchFamily="2" charset="-122"/>
              <a:cs typeface="Times New Roman" panose="02020603050405020304" charset="0"/>
            </a:endParaRPr>
          </a:p>
          <a:p>
            <a:endParaRPr lang="zh-CN" altLang="en-US">
              <a:latin typeface="Times New Roman" panose="02020603050405020304" charset="0"/>
              <a:ea typeface="宋体" panose="02010600030101010101" pitchFamily="2" charset="-122"/>
              <a:cs typeface="Times New Roman" panose="02020603050405020304" charset="0"/>
            </a:endParaRPr>
          </a:p>
        </p:txBody>
      </p:sp>
      <p:pic>
        <p:nvPicPr>
          <p:cNvPr id="3" name="图片 2"/>
          <p:cNvPicPr>
            <a:picLocks noChangeAspect="1"/>
          </p:cNvPicPr>
          <p:nvPr/>
        </p:nvPicPr>
        <p:blipFill>
          <a:blip r:embed="rId1"/>
          <a:stretch>
            <a:fillRect/>
          </a:stretch>
        </p:blipFill>
        <p:spPr>
          <a:xfrm>
            <a:off x="5448300" y="4060825"/>
            <a:ext cx="1295400" cy="1771650"/>
          </a:xfrm>
          <a:prstGeom prst="rect">
            <a:avLst/>
          </a:prstGeom>
        </p:spPr>
      </p:pic>
      <p:sp>
        <p:nvSpPr>
          <p:cNvPr id="5" name="文本框 4"/>
          <p:cNvSpPr txBox="1"/>
          <p:nvPr/>
        </p:nvSpPr>
        <p:spPr>
          <a:xfrm>
            <a:off x="3634740" y="6014720"/>
            <a:ext cx="4692015" cy="645160"/>
          </a:xfrm>
          <a:prstGeom prst="rect">
            <a:avLst/>
          </a:prstGeom>
          <a:noFill/>
        </p:spPr>
        <p:txBody>
          <a:bodyPr wrap="square" rtlCol="0">
            <a:spAutoFit/>
          </a:bodyPr>
          <a:p>
            <a:pPr algn="ctr"/>
            <a:r>
              <a:rPr lang="zh-CN" altLang="en-US">
                <a:latin typeface="Times New Roman" panose="02020603050405020304" charset="0"/>
                <a:ea typeface="宋体" panose="02010600030101010101" pitchFamily="2" charset="-122"/>
                <a:cs typeface="Times New Roman" panose="02020603050405020304" charset="0"/>
              </a:rPr>
              <a:t>图</a:t>
            </a:r>
            <a:r>
              <a:rPr lang="en-US" altLang="zh-CN">
                <a:latin typeface="Times New Roman" panose="02020603050405020304" charset="0"/>
                <a:ea typeface="宋体" panose="02010600030101010101" pitchFamily="2" charset="-122"/>
                <a:cs typeface="Times New Roman" panose="02020603050405020304" charset="0"/>
              </a:rPr>
              <a:t>10. </a:t>
            </a:r>
            <a:r>
              <a:rPr lang="zh-CN" altLang="en-US">
                <a:latin typeface="Times New Roman" panose="02020603050405020304" charset="0"/>
                <a:ea typeface="宋体" panose="02010600030101010101" pitchFamily="2" charset="-122"/>
                <a:cs typeface="Times New Roman" panose="02020603050405020304" charset="0"/>
              </a:rPr>
              <a:t>基于对称性推理对环己烷分子结构的早期理解，结构图引自（</a:t>
            </a:r>
            <a:r>
              <a:rPr lang="en-US" altLang="zh-CN">
                <a:latin typeface="Times New Roman" panose="02020603050405020304" charset="0"/>
                <a:ea typeface="宋体" panose="02010600030101010101" pitchFamily="2" charset="-122"/>
                <a:cs typeface="Times New Roman" panose="02020603050405020304" charset="0"/>
              </a:rPr>
              <a:t>Baeyer,1885</a:t>
            </a:r>
            <a:r>
              <a:rPr lang="zh-CN" altLang="en-US">
                <a:latin typeface="Times New Roman" panose="02020603050405020304" charset="0"/>
                <a:ea typeface="宋体" panose="02010600030101010101" pitchFamily="2" charset="-122"/>
                <a:cs typeface="Times New Roman" panose="02020603050405020304" charset="0"/>
              </a:rPr>
              <a:t>）。</a:t>
            </a:r>
            <a:endParaRPr lang="en-US" altLang="zh-CN">
              <a:latin typeface="Times New Roman" panose="02020603050405020304" charset="0"/>
              <a:ea typeface="宋体" panose="02010600030101010101" pitchFamily="2" charset="-122"/>
              <a:cs typeface="Times New Roman" panose="02020603050405020304" charset="0"/>
            </a:endParaRPr>
          </a:p>
        </p:txBody>
      </p:sp>
    </p:spTree>
    <p:custDataLst>
      <p:tags r:id="rId2"/>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4" name="文本框 3"/>
          <p:cNvSpPr txBox="1"/>
          <p:nvPr/>
        </p:nvSpPr>
        <p:spPr>
          <a:xfrm>
            <a:off x="568960" y="1550670"/>
            <a:ext cx="11043285" cy="2861310"/>
          </a:xfrm>
          <a:prstGeom prst="rect">
            <a:avLst/>
          </a:prstGeom>
          <a:noFill/>
        </p:spPr>
        <p:txBody>
          <a:bodyPr wrap="square" rtlCol="0">
            <a:spAutoFit/>
          </a:bodyPr>
          <a:p>
            <a:r>
              <a:rPr lang="en-US" altLang="zh-CN" sz="2000" b="1">
                <a:latin typeface="Times New Roman" panose="02020603050405020304" charset="0"/>
                <a:ea typeface="宋体" panose="02010600030101010101" pitchFamily="2" charset="-122"/>
                <a:cs typeface="Times New Roman" panose="02020603050405020304" charset="0"/>
                <a:sym typeface="+mn-ea"/>
              </a:rPr>
              <a:t>2.</a:t>
            </a:r>
            <a:r>
              <a:rPr lang="zh-CN" altLang="en-US" sz="2000" b="1">
                <a:latin typeface="Times New Roman" panose="02020603050405020304" charset="0"/>
                <a:ea typeface="宋体" panose="02010600030101010101" pitchFamily="2" charset="-122"/>
                <a:cs typeface="Times New Roman" panose="02020603050405020304" charset="0"/>
                <a:sym typeface="+mn-ea"/>
              </a:rPr>
              <a:t>被抑制了的冲突或反常</a:t>
            </a:r>
            <a:endParaRPr lang="zh-CN" altLang="en-US" sz="2000" b="1">
              <a:latin typeface="Times New Roman" panose="02020603050405020304" charset="0"/>
              <a:ea typeface="宋体" panose="02010600030101010101" pitchFamily="2" charset="-122"/>
              <a:cs typeface="Times New Roman" panose="02020603050405020304" charset="0"/>
              <a:sym typeface="+mn-ea"/>
            </a:endParaRPr>
          </a:p>
          <a:p>
            <a:endParaRPr lang="zh-CN" altLang="en-US" sz="2000">
              <a:latin typeface="Times New Roman" panose="02020603050405020304" charset="0"/>
              <a:ea typeface="宋体" panose="02010600030101010101" pitchFamily="2" charset="-122"/>
              <a:cs typeface="Times New Roman" panose="02020603050405020304" charset="0"/>
              <a:sym typeface="+mn-ea"/>
            </a:endParaRPr>
          </a:p>
          <a:p>
            <a:r>
              <a:rPr lang="zh-CN" altLang="en-US" sz="2000">
                <a:latin typeface="Times New Roman" panose="02020603050405020304" charset="0"/>
                <a:ea typeface="宋体" panose="02010600030101010101" pitchFamily="2" charset="-122"/>
                <a:cs typeface="Times New Roman" panose="02020603050405020304" charset="0"/>
                <a:sym typeface="+mn-ea"/>
              </a:rPr>
              <a:t>背景</a:t>
            </a:r>
            <a:r>
              <a:rPr lang="zh-CN" altLang="en-US" sz="2000">
                <a:latin typeface="Times New Roman" panose="02020603050405020304" charset="0"/>
                <a:ea typeface="宋体" panose="02010600030101010101" pitchFamily="2" charset="-122"/>
                <a:cs typeface="Times New Roman" panose="02020603050405020304" charset="0"/>
                <a:sym typeface="+mn-ea"/>
              </a:rPr>
              <a:t>知识：碳形成的四面体结构中，碳环常常是非平面的，并且碳碳键角一般为109.5°，而非平面碳环中的120°碳碳键角。</a:t>
            </a:r>
            <a:endParaRPr lang="zh-CN" altLang="en-US" sz="2000">
              <a:latin typeface="Times New Roman" panose="02020603050405020304" charset="0"/>
              <a:ea typeface="宋体" panose="02010600030101010101" pitchFamily="2" charset="-122"/>
              <a:cs typeface="Times New Roman" panose="02020603050405020304" charset="0"/>
              <a:sym typeface="+mn-ea"/>
            </a:endParaRPr>
          </a:p>
          <a:p>
            <a:endParaRPr lang="zh-CN" altLang="en-US" sz="2000">
              <a:latin typeface="Times New Roman" panose="02020603050405020304" charset="0"/>
              <a:ea typeface="宋体" panose="02010600030101010101" pitchFamily="2" charset="-122"/>
              <a:cs typeface="Times New Roman" panose="02020603050405020304" charset="0"/>
              <a:sym typeface="+mn-ea"/>
            </a:endParaRPr>
          </a:p>
          <a:p>
            <a:r>
              <a:rPr lang="zh-CN" altLang="en-US" sz="2000">
                <a:latin typeface="Times New Roman" panose="02020603050405020304" charset="0"/>
                <a:ea typeface="宋体" panose="02010600030101010101" pitchFamily="2" charset="-122"/>
                <a:cs typeface="Times New Roman" panose="02020603050405020304" charset="0"/>
                <a:sym typeface="+mn-ea"/>
              </a:rPr>
              <a:t>环己烷的平面碳环结构与背景知识是相冲突</a:t>
            </a:r>
            <a:r>
              <a:rPr lang="zh-CN" altLang="en-US" sz="2000">
                <a:latin typeface="Times New Roman" panose="02020603050405020304" charset="0"/>
                <a:ea typeface="宋体" panose="02010600030101010101" pitchFamily="2" charset="-122"/>
                <a:cs typeface="Times New Roman" panose="02020603050405020304" charset="0"/>
                <a:sym typeface="+mn-ea"/>
              </a:rPr>
              <a:t>的。</a:t>
            </a:r>
            <a:endParaRPr lang="zh-CN" altLang="en-US" sz="2000">
              <a:latin typeface="Times New Roman" panose="02020603050405020304" charset="0"/>
              <a:ea typeface="宋体" panose="02010600030101010101" pitchFamily="2" charset="-122"/>
              <a:cs typeface="Times New Roman" panose="02020603050405020304" charset="0"/>
              <a:sym typeface="+mn-ea"/>
            </a:endParaRPr>
          </a:p>
          <a:p>
            <a:endParaRPr lang="zh-CN" altLang="en-US" sz="2000">
              <a:latin typeface="Times New Roman" panose="02020603050405020304" charset="0"/>
              <a:ea typeface="宋体" panose="02010600030101010101" pitchFamily="2" charset="-122"/>
              <a:cs typeface="Times New Roman" panose="02020603050405020304" charset="0"/>
              <a:sym typeface="+mn-ea"/>
            </a:endParaRPr>
          </a:p>
          <a:p>
            <a:r>
              <a:rPr lang="zh-CN" altLang="en-US" sz="2000">
                <a:latin typeface="Times New Roman" panose="02020603050405020304" charset="0"/>
                <a:ea typeface="宋体" panose="02010600030101010101" pitchFamily="2" charset="-122"/>
                <a:cs typeface="Times New Roman" panose="02020603050405020304" charset="0"/>
                <a:sym typeface="+mn-ea"/>
              </a:rPr>
              <a:t>尽管如此，由于没有发现同分异构体的缘故，化学家在很长时间依然相信一氯代环己烷分子结构中碳环是平面结构。</a:t>
            </a:r>
            <a:endParaRPr lang="zh-CN" altLang="en-US" sz="2000">
              <a:latin typeface="宋体" panose="02010600030101010101" pitchFamily="2" charset="-122"/>
              <a:ea typeface="宋体" panose="02010600030101010101" pitchFamily="2" charset="-122"/>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4" name="文本框 3"/>
          <p:cNvSpPr txBox="1"/>
          <p:nvPr/>
        </p:nvSpPr>
        <p:spPr>
          <a:xfrm>
            <a:off x="588645" y="1530985"/>
            <a:ext cx="10923905" cy="4092575"/>
          </a:xfrm>
          <a:prstGeom prst="rect">
            <a:avLst/>
          </a:prstGeom>
          <a:noFill/>
        </p:spPr>
        <p:txBody>
          <a:bodyPr wrap="square" rtlCol="0">
            <a:spAutoFit/>
          </a:bodyPr>
          <a:p>
            <a:r>
              <a:rPr lang="en-US" altLang="zh-CN" sz="2000" b="1">
                <a:latin typeface="Times New Roman" panose="02020603050405020304" charset="0"/>
                <a:ea typeface="宋体" panose="02010600030101010101" pitchFamily="2" charset="-122"/>
                <a:cs typeface="Times New Roman" panose="02020603050405020304" charset="0"/>
                <a:sym typeface="+mn-ea"/>
              </a:rPr>
              <a:t>3. </a:t>
            </a:r>
            <a:r>
              <a:rPr lang="zh-CN" altLang="en-US" sz="2000" b="1">
                <a:latin typeface="Times New Roman" panose="02020603050405020304" charset="0"/>
                <a:ea typeface="宋体" panose="02010600030101010101" pitchFamily="2" charset="-122"/>
                <a:cs typeface="Times New Roman" panose="02020603050405020304" charset="0"/>
                <a:sym typeface="+mn-ea"/>
              </a:rPr>
              <a:t>经验观察上的转折</a:t>
            </a:r>
            <a:endParaRPr lang="zh-CN" altLang="en-US" sz="2000" b="1">
              <a:latin typeface="Times New Roman" panose="02020603050405020304" charset="0"/>
              <a:ea typeface="宋体" panose="02010600030101010101" pitchFamily="2" charset="-122"/>
              <a:cs typeface="Times New Roman" panose="02020603050405020304" charset="0"/>
              <a:sym typeface="+mn-ea"/>
            </a:endParaRPr>
          </a:p>
          <a:p>
            <a:endParaRPr lang="zh-CN" altLang="en-US" sz="2000">
              <a:latin typeface="Times New Roman" panose="02020603050405020304" charset="0"/>
              <a:ea typeface="宋体" panose="02010600030101010101" pitchFamily="2" charset="-122"/>
              <a:cs typeface="Times New Roman" panose="02020603050405020304" charset="0"/>
              <a:sym typeface="+mn-ea"/>
            </a:endParaRPr>
          </a:p>
          <a:p>
            <a:r>
              <a:rPr lang="zh-CN" altLang="en-US" sz="2000">
                <a:latin typeface="Times New Roman" panose="02020603050405020304" charset="0"/>
                <a:ea typeface="宋体" panose="02010600030101010101" pitchFamily="2" charset="-122"/>
                <a:cs typeface="Times New Roman" panose="02020603050405020304" charset="0"/>
                <a:sym typeface="+mn-ea"/>
              </a:rPr>
              <a:t>后来人们发现，一氯代环己烷实际上是有两种同分异构体的。在-90℃时，两种同分异构体都会比较稳定，但在室温下只有其中一种同分异构体是稳定的。这导致了人们长期以为一氯</a:t>
            </a:r>
            <a:r>
              <a:rPr lang="zh-CN" altLang="en-US" sz="2000">
                <a:latin typeface="Times New Roman" panose="02020603050405020304" charset="0"/>
                <a:ea typeface="宋体" panose="02010600030101010101" pitchFamily="2" charset="-122"/>
                <a:cs typeface="Times New Roman" panose="02020603050405020304" charset="0"/>
                <a:sym typeface="+mn-ea"/>
              </a:rPr>
              <a:t>代环己烷没有同分异构体，进而导致基于对称性推理得出了分子结构的错误结论。（</a:t>
            </a:r>
            <a:r>
              <a:rPr lang="en-US" altLang="zh-CN" sz="2000">
                <a:latin typeface="Times New Roman" panose="02020603050405020304" charset="0"/>
                <a:ea typeface="宋体" panose="02010600030101010101" pitchFamily="2" charset="-122"/>
                <a:cs typeface="Times New Roman" panose="02020603050405020304" charset="0"/>
                <a:sym typeface="+mn-ea"/>
              </a:rPr>
              <a:t>Dunitz,1996</a:t>
            </a:r>
            <a:r>
              <a:rPr lang="zh-CN" altLang="en-US" sz="2000">
                <a:latin typeface="Times New Roman" panose="02020603050405020304" charset="0"/>
                <a:ea typeface="宋体" panose="02010600030101010101" pitchFamily="2" charset="-122"/>
                <a:cs typeface="Times New Roman" panose="02020603050405020304" charset="0"/>
                <a:sym typeface="+mn-ea"/>
              </a:rPr>
              <a:t>）</a:t>
            </a:r>
            <a:endParaRPr lang="zh-CN" altLang="en-US" sz="2000">
              <a:latin typeface="Times New Roman" panose="02020603050405020304" charset="0"/>
              <a:ea typeface="宋体" panose="02010600030101010101" pitchFamily="2" charset="-122"/>
              <a:cs typeface="Times New Roman" panose="02020603050405020304" charset="0"/>
              <a:sym typeface="+mn-ea"/>
            </a:endParaRPr>
          </a:p>
          <a:p>
            <a:endParaRPr lang="zh-CN" altLang="en-US" sz="2000"/>
          </a:p>
          <a:p>
            <a:endParaRPr lang="zh-CN" altLang="en-US" sz="2000"/>
          </a:p>
          <a:p>
            <a:endParaRPr lang="zh-CN" altLang="en-US" sz="2000"/>
          </a:p>
          <a:p>
            <a:pPr algn="l">
              <a:buClrTx/>
              <a:buSzTx/>
              <a:buFontTx/>
            </a:pPr>
            <a:r>
              <a:rPr lang="en-US" altLang="zh-CN" sz="2000" b="1">
                <a:latin typeface="Times New Roman" panose="02020603050405020304" charset="0"/>
                <a:ea typeface="宋体" panose="02010600030101010101" pitchFamily="2" charset="-122"/>
                <a:cs typeface="Times New Roman" panose="02020603050405020304" charset="0"/>
                <a:sym typeface="+mn-ea"/>
              </a:rPr>
              <a:t>4. 更新后的推理和分子结构理解</a:t>
            </a:r>
            <a:endParaRPr lang="en-US" altLang="zh-CN" sz="2000" b="1">
              <a:latin typeface="Times New Roman" panose="02020603050405020304" charset="0"/>
              <a:ea typeface="宋体" panose="02010600030101010101" pitchFamily="2" charset="-122"/>
              <a:cs typeface="Times New Roman" panose="02020603050405020304" charset="0"/>
            </a:endParaRPr>
          </a:p>
          <a:p>
            <a:endParaRPr lang="zh-CN" altLang="en-US" sz="2000"/>
          </a:p>
          <a:p>
            <a:r>
              <a:rPr lang="zh-CN" altLang="en-US" sz="2000">
                <a:latin typeface="Times New Roman" panose="02020603050405020304" charset="0"/>
                <a:ea typeface="宋体" panose="02010600030101010101" pitchFamily="2" charset="-122"/>
                <a:cs typeface="Times New Roman" panose="02020603050405020304" charset="0"/>
                <a:sym typeface="+mn-ea"/>
              </a:rPr>
              <a:t>背景知识：碳形成的四面体结构中，碳环常常是非平面的，并且碳碳键角一般为109.5°。</a:t>
            </a:r>
            <a:endParaRPr lang="zh-CN" altLang="en-US" sz="2000">
              <a:latin typeface="Times New Roman" panose="02020603050405020304" charset="0"/>
              <a:ea typeface="宋体" panose="02010600030101010101" pitchFamily="2" charset="-122"/>
              <a:cs typeface="Times New Roman" panose="02020603050405020304" charset="0"/>
              <a:sym typeface="+mn-ea"/>
            </a:endParaRPr>
          </a:p>
          <a:p>
            <a:endParaRPr lang="zh-CN" altLang="en-US" sz="2000"/>
          </a:p>
          <a:p>
            <a:r>
              <a:rPr lang="zh-CN" altLang="en-US" sz="2000">
                <a:latin typeface="Times New Roman" panose="02020603050405020304" charset="0"/>
                <a:ea typeface="宋体" panose="02010600030101010101" pitchFamily="2" charset="-122"/>
                <a:cs typeface="Times New Roman" panose="02020603050405020304" charset="0"/>
                <a:sym typeface="+mn-ea"/>
              </a:rPr>
              <a:t>一氯代环己烷存在两种同分异构体表明其分子中的氢原子并非都是等价的。</a:t>
            </a:r>
            <a:endParaRPr lang="zh-CN" altLang="en-US" sz="200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5" name="图片 4"/>
          <p:cNvPicPr>
            <a:picLocks noChangeAspect="1"/>
          </p:cNvPicPr>
          <p:nvPr/>
        </p:nvPicPr>
        <p:blipFill>
          <a:blip r:embed="rId1"/>
          <a:stretch>
            <a:fillRect/>
          </a:stretch>
        </p:blipFill>
        <p:spPr>
          <a:xfrm>
            <a:off x="1997075" y="2693670"/>
            <a:ext cx="2767330" cy="1920240"/>
          </a:xfrm>
          <a:prstGeom prst="rect">
            <a:avLst/>
          </a:prstGeom>
        </p:spPr>
      </p:pic>
      <p:sp>
        <p:nvSpPr>
          <p:cNvPr id="6" name="文本框 5"/>
          <p:cNvSpPr txBox="1"/>
          <p:nvPr/>
        </p:nvSpPr>
        <p:spPr>
          <a:xfrm>
            <a:off x="1297940" y="4878705"/>
            <a:ext cx="4053840" cy="36830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cs typeface="Times New Roman" panose="02020603050405020304" charset="0"/>
              </a:rPr>
              <a:t>图</a:t>
            </a:r>
            <a:r>
              <a:rPr lang="en-US" altLang="zh-CN">
                <a:latin typeface="Times New Roman" panose="02020603050405020304" charset="0"/>
                <a:ea typeface="宋体" panose="02010600030101010101" pitchFamily="2" charset="-122"/>
                <a:cs typeface="Times New Roman" panose="02020603050405020304" charset="0"/>
              </a:rPr>
              <a:t>11. </a:t>
            </a:r>
            <a:r>
              <a:rPr lang="zh-CN" altLang="en-US">
                <a:latin typeface="Times New Roman" panose="02020603050405020304" charset="0"/>
                <a:ea typeface="宋体" panose="02010600030101010101" pitchFamily="2" charset="-122"/>
                <a:cs typeface="Times New Roman" panose="02020603050405020304" charset="0"/>
              </a:rPr>
              <a:t>环己烷的分子结构（椅子构象）</a:t>
            </a:r>
            <a:endParaRPr lang="zh-CN" altLang="en-US">
              <a:latin typeface="Times New Roman" panose="02020603050405020304" charset="0"/>
              <a:ea typeface="宋体" panose="02010600030101010101" pitchFamily="2" charset="-122"/>
              <a:cs typeface="Times New Roman" panose="02020603050405020304" charset="0"/>
            </a:endParaRPr>
          </a:p>
        </p:txBody>
      </p:sp>
      <p:pic>
        <p:nvPicPr>
          <p:cNvPr id="7" name="图片 6"/>
          <p:cNvPicPr>
            <a:picLocks noChangeAspect="1"/>
          </p:cNvPicPr>
          <p:nvPr/>
        </p:nvPicPr>
        <p:blipFill>
          <a:blip r:embed="rId2"/>
          <a:stretch>
            <a:fillRect/>
          </a:stretch>
        </p:blipFill>
        <p:spPr>
          <a:xfrm>
            <a:off x="6170295" y="2872105"/>
            <a:ext cx="5118100" cy="1809750"/>
          </a:xfrm>
          <a:prstGeom prst="rect">
            <a:avLst/>
          </a:prstGeom>
        </p:spPr>
      </p:pic>
      <p:sp>
        <p:nvSpPr>
          <p:cNvPr id="8" name="文本框 7"/>
          <p:cNvSpPr txBox="1"/>
          <p:nvPr/>
        </p:nvSpPr>
        <p:spPr>
          <a:xfrm>
            <a:off x="6848475" y="4878705"/>
            <a:ext cx="4210050" cy="64516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cs typeface="Times New Roman" panose="02020603050405020304" charset="0"/>
              </a:rPr>
              <a:t>图</a:t>
            </a:r>
            <a:r>
              <a:rPr lang="en-US" altLang="zh-CN">
                <a:latin typeface="Times New Roman" panose="02020603050405020304" charset="0"/>
                <a:ea typeface="宋体" panose="02010600030101010101" pitchFamily="2" charset="-122"/>
                <a:cs typeface="Times New Roman" panose="02020603050405020304" charset="0"/>
              </a:rPr>
              <a:t>12</a:t>
            </a:r>
            <a:r>
              <a:rPr lang="zh-CN" altLang="en-US">
                <a:latin typeface="Times New Roman" panose="02020603050405020304" charset="0"/>
                <a:ea typeface="宋体" panose="02010600030101010101" pitchFamily="2" charset="-122"/>
                <a:cs typeface="Times New Roman" panose="02020603050405020304" charset="0"/>
              </a:rPr>
              <a:t>：一氯代环己烷的两种同分异构体（平键异构体和直键</a:t>
            </a:r>
            <a:r>
              <a:rPr lang="zh-CN" altLang="en-US">
                <a:latin typeface="Times New Roman" panose="02020603050405020304" charset="0"/>
                <a:ea typeface="宋体" panose="02010600030101010101" pitchFamily="2" charset="-122"/>
                <a:cs typeface="Times New Roman" panose="02020603050405020304" charset="0"/>
              </a:rPr>
              <a:t>异构体）</a:t>
            </a:r>
            <a:endParaRPr lang="zh-CN" altLang="en-US">
              <a:latin typeface="Times New Roman" panose="02020603050405020304" charset="0"/>
              <a:ea typeface="宋体" panose="02010600030101010101" pitchFamily="2" charset="-122"/>
              <a:cs typeface="Times New Roman" panose="02020603050405020304" charset="0"/>
            </a:endParaRPr>
          </a:p>
        </p:txBody>
      </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t>四、环己烷分子结构的对称性</a:t>
            </a:r>
            <a:r>
              <a:rPr lang="zh-CN" altLang="en-US"/>
              <a:t>推理</a:t>
            </a:r>
            <a:endParaRPr lang="zh-CN" altLang="en-US"/>
          </a:p>
        </p:txBody>
      </p:sp>
      <p:sp>
        <p:nvSpPr>
          <p:cNvPr id="3" name="文本框 2"/>
          <p:cNvSpPr txBox="1"/>
          <p:nvPr/>
        </p:nvSpPr>
        <p:spPr>
          <a:xfrm>
            <a:off x="526415" y="2841625"/>
            <a:ext cx="1571625" cy="92202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rPr>
              <a:t>经验观察（同分异构体）（</a:t>
            </a:r>
            <a:r>
              <a:rPr lang="zh-CN" altLang="en-US">
                <a:solidFill>
                  <a:srgbClr val="FF0000"/>
                </a:solidFill>
                <a:latin typeface="Times New Roman" panose="02020603050405020304" charset="0"/>
                <a:ea typeface="宋体" panose="02010600030101010101" pitchFamily="2" charset="-122"/>
              </a:rPr>
              <a:t>错误的</a:t>
            </a:r>
            <a:r>
              <a:rPr lang="zh-CN" altLang="en-US">
                <a:latin typeface="Times New Roman" panose="02020603050405020304" charset="0"/>
                <a:ea typeface="宋体" panose="02010600030101010101" pitchFamily="2" charset="-122"/>
              </a:rPr>
              <a:t>）</a:t>
            </a:r>
            <a:endParaRPr lang="zh-CN" altLang="en-US">
              <a:latin typeface="Times New Roman" panose="02020603050405020304" charset="0"/>
              <a:ea typeface="宋体" panose="02010600030101010101" pitchFamily="2" charset="-122"/>
            </a:endParaRPr>
          </a:p>
        </p:txBody>
      </p:sp>
      <p:sp>
        <p:nvSpPr>
          <p:cNvPr id="4" name="文本框 3"/>
          <p:cNvSpPr txBox="1"/>
          <p:nvPr/>
        </p:nvSpPr>
        <p:spPr>
          <a:xfrm>
            <a:off x="4478655" y="3173730"/>
            <a:ext cx="2061210" cy="368300"/>
          </a:xfrm>
          <a:prstGeom prst="rect">
            <a:avLst/>
          </a:prstGeom>
          <a:noFill/>
        </p:spPr>
        <p:txBody>
          <a:bodyPr wrap="square" rtlCol="0">
            <a:spAutoFit/>
          </a:bodyPr>
          <a:p>
            <a:pPr algn="ctr"/>
            <a:r>
              <a:rPr lang="zh-CN" altLang="en-US">
                <a:latin typeface="Times New Roman" panose="02020603050405020304" charset="0"/>
                <a:ea typeface="宋体" panose="02010600030101010101" pitchFamily="2" charset="-122"/>
              </a:rPr>
              <a:t>猜想对称性</a:t>
            </a:r>
            <a:endParaRPr lang="zh-CN" altLang="en-US">
              <a:latin typeface="Times New Roman" panose="02020603050405020304" charset="0"/>
              <a:ea typeface="宋体" panose="02010600030101010101" pitchFamily="2" charset="-122"/>
            </a:endParaRPr>
          </a:p>
        </p:txBody>
      </p:sp>
      <p:sp>
        <p:nvSpPr>
          <p:cNvPr id="7" name="文本框 6"/>
          <p:cNvSpPr txBox="1"/>
          <p:nvPr/>
        </p:nvSpPr>
        <p:spPr>
          <a:xfrm>
            <a:off x="4819015" y="4547235"/>
            <a:ext cx="2061210" cy="92202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rPr>
              <a:t>新的或</a:t>
            </a:r>
            <a:r>
              <a:rPr lang="zh-CN" altLang="en-US">
                <a:solidFill>
                  <a:srgbClr val="FF0000"/>
                </a:solidFill>
                <a:latin typeface="Times New Roman" panose="02020603050405020304" charset="0"/>
                <a:ea typeface="宋体" panose="02010600030101010101" pitchFamily="2" charset="-122"/>
              </a:rPr>
              <a:t>修正后的</a:t>
            </a:r>
            <a:r>
              <a:rPr lang="zh-CN" altLang="en-US">
                <a:latin typeface="Times New Roman" panose="02020603050405020304" charset="0"/>
                <a:ea typeface="宋体" panose="02010600030101010101" pitchFamily="2" charset="-122"/>
              </a:rPr>
              <a:t>经验观察（同分</a:t>
            </a:r>
            <a:r>
              <a:rPr lang="zh-CN" altLang="en-US">
                <a:latin typeface="Times New Roman" panose="02020603050405020304" charset="0"/>
                <a:ea typeface="宋体" panose="02010600030101010101" pitchFamily="2" charset="-122"/>
              </a:rPr>
              <a:t>异构体）</a:t>
            </a:r>
            <a:endParaRPr lang="zh-CN" altLang="en-US">
              <a:latin typeface="Times New Roman" panose="02020603050405020304" charset="0"/>
              <a:ea typeface="宋体" panose="02010600030101010101" pitchFamily="2" charset="-122"/>
            </a:endParaRPr>
          </a:p>
        </p:txBody>
      </p:sp>
      <p:sp>
        <p:nvSpPr>
          <p:cNvPr id="9" name="文本框 8"/>
          <p:cNvSpPr txBox="1"/>
          <p:nvPr/>
        </p:nvSpPr>
        <p:spPr>
          <a:xfrm>
            <a:off x="9376410" y="4024630"/>
            <a:ext cx="2281555" cy="36830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rPr>
              <a:t>（改良后的）对称性</a:t>
            </a:r>
            <a:endParaRPr lang="zh-CN" altLang="en-US">
              <a:latin typeface="Times New Roman" panose="02020603050405020304" charset="0"/>
              <a:ea typeface="宋体" panose="02010600030101010101" pitchFamily="2" charset="-122"/>
            </a:endParaRPr>
          </a:p>
        </p:txBody>
      </p:sp>
      <p:cxnSp>
        <p:nvCxnSpPr>
          <p:cNvPr id="10" name="直接箭头连接符 9"/>
          <p:cNvCxnSpPr/>
          <p:nvPr/>
        </p:nvCxnSpPr>
        <p:spPr>
          <a:xfrm flipV="1">
            <a:off x="2654300" y="3364865"/>
            <a:ext cx="1795780" cy="7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a:off x="7232650" y="4208780"/>
            <a:ext cx="21437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577850" y="1579245"/>
            <a:ext cx="1571625" cy="36830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rPr>
              <a:t>价键</a:t>
            </a:r>
            <a:r>
              <a:rPr lang="zh-CN" altLang="en-US">
                <a:latin typeface="Times New Roman" panose="02020603050405020304" charset="0"/>
                <a:ea typeface="宋体" panose="02010600030101010101" pitchFamily="2" charset="-122"/>
              </a:rPr>
              <a:t>原则</a:t>
            </a:r>
            <a:endParaRPr lang="zh-CN" altLang="en-US">
              <a:latin typeface="Times New Roman" panose="02020603050405020304" charset="0"/>
              <a:ea typeface="宋体" panose="02010600030101010101" pitchFamily="2" charset="-122"/>
            </a:endParaRPr>
          </a:p>
        </p:txBody>
      </p:sp>
      <p:sp>
        <p:nvSpPr>
          <p:cNvPr id="18" name="文本框 17"/>
          <p:cNvSpPr txBox="1"/>
          <p:nvPr/>
        </p:nvSpPr>
        <p:spPr>
          <a:xfrm>
            <a:off x="2726690" y="5091430"/>
            <a:ext cx="1571625" cy="64516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rPr>
              <a:t>苯分子对称性推理的</a:t>
            </a:r>
            <a:r>
              <a:rPr lang="zh-CN" altLang="en-US">
                <a:latin typeface="Times New Roman" panose="02020603050405020304" charset="0"/>
                <a:ea typeface="宋体" panose="02010600030101010101" pitchFamily="2" charset="-122"/>
              </a:rPr>
              <a:t>启示</a:t>
            </a:r>
            <a:endParaRPr lang="zh-CN" altLang="en-US">
              <a:latin typeface="Times New Roman" panose="02020603050405020304" charset="0"/>
              <a:ea typeface="宋体" panose="02010600030101010101" pitchFamily="2" charset="-122"/>
            </a:endParaRPr>
          </a:p>
        </p:txBody>
      </p:sp>
      <p:sp>
        <p:nvSpPr>
          <p:cNvPr id="19" name="文本框 18"/>
          <p:cNvSpPr txBox="1"/>
          <p:nvPr/>
        </p:nvSpPr>
        <p:spPr>
          <a:xfrm>
            <a:off x="608330" y="2260600"/>
            <a:ext cx="1571625" cy="368300"/>
          </a:xfrm>
          <a:prstGeom prst="rect">
            <a:avLst/>
          </a:prstGeom>
          <a:noFill/>
        </p:spPr>
        <p:txBody>
          <a:bodyPr wrap="square" rtlCol="0">
            <a:spAutoFit/>
          </a:bodyPr>
          <a:p>
            <a:r>
              <a:rPr lang="en-US" altLang="zh-CN">
                <a:latin typeface="Times New Roman" panose="02020603050405020304" charset="0"/>
                <a:ea typeface="宋体" panose="02010600030101010101" pitchFamily="2" charset="-122"/>
              </a:rPr>
              <a:t>...</a:t>
            </a:r>
            <a:endParaRPr lang="en-US" altLang="zh-CN">
              <a:latin typeface="Times New Roman" panose="02020603050405020304" charset="0"/>
              <a:ea typeface="宋体" panose="02010600030101010101" pitchFamily="2" charset="-122"/>
            </a:endParaRPr>
          </a:p>
        </p:txBody>
      </p:sp>
      <p:sp>
        <p:nvSpPr>
          <p:cNvPr id="20" name="右大括号 19"/>
          <p:cNvSpPr/>
          <p:nvPr/>
        </p:nvSpPr>
        <p:spPr>
          <a:xfrm>
            <a:off x="2098040" y="1716405"/>
            <a:ext cx="219710" cy="145732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cxnSp>
        <p:nvCxnSpPr>
          <p:cNvPr id="21" name="直接箭头连接符 20"/>
          <p:cNvCxnSpPr>
            <a:stCxn id="18" idx="0"/>
          </p:cNvCxnSpPr>
          <p:nvPr/>
        </p:nvCxnSpPr>
        <p:spPr>
          <a:xfrm flipV="1">
            <a:off x="3512820" y="3604895"/>
            <a:ext cx="23495" cy="14865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577850" y="3850005"/>
            <a:ext cx="1571625" cy="922020"/>
          </a:xfrm>
          <a:prstGeom prst="rect">
            <a:avLst/>
          </a:prstGeom>
          <a:noFill/>
        </p:spPr>
        <p:txBody>
          <a:bodyPr wrap="square" rtlCol="0">
            <a:spAutoFit/>
          </a:bodyPr>
          <a:p>
            <a:r>
              <a:rPr lang="zh-CN" altLang="en-US" b="1">
                <a:latin typeface="Times New Roman" panose="02020603050405020304" charset="0"/>
                <a:ea typeface="宋体" panose="02010600030101010101" pitchFamily="2" charset="-122"/>
              </a:rPr>
              <a:t>冲突的</a:t>
            </a:r>
            <a:r>
              <a:rPr lang="zh-CN" altLang="en-US">
                <a:latin typeface="Times New Roman" panose="02020603050405020304" charset="0"/>
                <a:ea typeface="宋体" panose="02010600030101010101" pitchFamily="2" charset="-122"/>
              </a:rPr>
              <a:t>背景知识（碳四面体</a:t>
            </a:r>
            <a:r>
              <a:rPr lang="zh-CN" altLang="en-US">
                <a:latin typeface="Times New Roman" panose="02020603050405020304" charset="0"/>
                <a:ea typeface="宋体" panose="02010600030101010101" pitchFamily="2" charset="-122"/>
              </a:rPr>
              <a:t>结构）</a:t>
            </a:r>
            <a:endParaRPr lang="zh-CN" altLang="en-US">
              <a:latin typeface="Times New Roman" panose="02020603050405020304" charset="0"/>
              <a:ea typeface="宋体" panose="02010600030101010101" pitchFamily="2" charset="-122"/>
            </a:endParaRPr>
          </a:p>
        </p:txBody>
      </p:sp>
      <p:sp>
        <p:nvSpPr>
          <p:cNvPr id="23" name="右大括号 22"/>
          <p:cNvSpPr/>
          <p:nvPr/>
        </p:nvSpPr>
        <p:spPr>
          <a:xfrm>
            <a:off x="2346325" y="2440305"/>
            <a:ext cx="279400" cy="18567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4" name="右大括号 23"/>
          <p:cNvSpPr/>
          <p:nvPr/>
        </p:nvSpPr>
        <p:spPr>
          <a:xfrm>
            <a:off x="6879590" y="3305175"/>
            <a:ext cx="259715" cy="180721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6" name="文本框 25"/>
          <p:cNvSpPr txBox="1"/>
          <p:nvPr/>
        </p:nvSpPr>
        <p:spPr>
          <a:xfrm>
            <a:off x="1470025" y="2642870"/>
            <a:ext cx="9170670" cy="1383665"/>
          </a:xfrm>
          <a:prstGeom prst="rect">
            <a:avLst/>
          </a:prstGeom>
          <a:noFill/>
        </p:spPr>
        <p:txBody>
          <a:bodyPr wrap="square" rtlCol="0" anchor="t">
            <a:spAutoFit/>
          </a:bodyPr>
          <a:p>
            <a:r>
              <a:rPr lang="en-US" altLang="zh-CN" sz="2800">
                <a:latin typeface="宋体" panose="02010600030101010101" pitchFamily="2" charset="-122"/>
                <a:ea typeface="宋体" panose="02010600030101010101" pitchFamily="2" charset="-122"/>
                <a:cs typeface="宋体" panose="02010600030101010101" pitchFamily="2" charset="-122"/>
                <a:sym typeface="+mn-ea"/>
              </a:rPr>
              <a:t>1.</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对称性的启示功能。</a:t>
            </a:r>
            <a:endParaRPr lang="zh-CN" altLang="en-US" sz="2800">
              <a:latin typeface="宋体" panose="02010600030101010101" pitchFamily="2" charset="-122"/>
              <a:ea typeface="宋体" panose="02010600030101010101" pitchFamily="2" charset="-122"/>
              <a:cs typeface="宋体" panose="02010600030101010101" pitchFamily="2" charset="-122"/>
            </a:endParaRPr>
          </a:p>
          <a:p>
            <a:endParaRPr lang="zh-CN" altLang="en-US" sz="2800">
              <a:latin typeface="宋体" panose="02010600030101010101" pitchFamily="2" charset="-122"/>
              <a:ea typeface="宋体" panose="02010600030101010101" pitchFamily="2" charset="-122"/>
              <a:cs typeface="宋体" panose="02010600030101010101" pitchFamily="2" charset="-122"/>
            </a:endParaRPr>
          </a:p>
          <a:p>
            <a:r>
              <a:rPr lang="en-US" altLang="zh-CN" sz="2800">
                <a:latin typeface="宋体" panose="02010600030101010101" pitchFamily="2" charset="-122"/>
                <a:ea typeface="宋体" panose="02010600030101010101" pitchFamily="2" charset="-122"/>
                <a:cs typeface="宋体" panose="02010600030101010101" pitchFamily="2" charset="-122"/>
                <a:sym typeface="+mn-ea"/>
              </a:rPr>
              <a:t>2.</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对称性成为化学认知中的建构</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性（</a:t>
            </a:r>
            <a:r>
              <a:rPr lang="en-US" altLang="zh-CN" sz="2800">
                <a:latin typeface="宋体" panose="02010600030101010101" pitchFamily="2" charset="-122"/>
                <a:ea typeface="宋体" panose="02010600030101010101" pitchFamily="2" charset="-122"/>
                <a:cs typeface="宋体" panose="02010600030101010101" pitchFamily="2" charset="-122"/>
                <a:sym typeface="+mn-ea"/>
              </a:rPr>
              <a:t>constitutive</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）原理？</a:t>
            </a:r>
            <a:endParaRPr lang="zh-CN" altLang="en-US" sz="2800">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a:t>五、更多的对称性</a:t>
            </a:r>
            <a:r>
              <a:rPr lang="zh-CN" altLang="en-US"/>
              <a:t>论证</a:t>
            </a:r>
            <a:endParaRPr lang="zh-CN" altLang="en-US"/>
          </a:p>
        </p:txBody>
      </p:sp>
      <p:sp>
        <p:nvSpPr>
          <p:cNvPr id="4" name="文本框 3"/>
          <p:cNvSpPr txBox="1"/>
          <p:nvPr/>
        </p:nvSpPr>
        <p:spPr>
          <a:xfrm>
            <a:off x="608330" y="1401445"/>
            <a:ext cx="11163300" cy="5323205"/>
          </a:xfrm>
          <a:prstGeom prst="rect">
            <a:avLst/>
          </a:prstGeom>
          <a:noFill/>
        </p:spPr>
        <p:txBody>
          <a:bodyPr wrap="square" rtlCol="0">
            <a:spAutoFit/>
          </a:bodyPr>
          <a:p>
            <a:r>
              <a:rPr lang="en-US" altLang="zh-CN" sz="2000" b="1">
                <a:latin typeface="宋体" panose="02010600030101010101" pitchFamily="2" charset="-122"/>
                <a:ea typeface="宋体" panose="02010600030101010101" pitchFamily="2" charset="-122"/>
                <a:cs typeface="宋体" panose="02010600030101010101" pitchFamily="2" charset="-122"/>
              </a:rPr>
              <a:t>1.</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分子轨道对称性论证</a:t>
            </a:r>
            <a:endParaRPr lang="zh-CN" altLang="en-US" sz="2000" b="1">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rPr>
              <a:t>（</a:t>
            </a:r>
            <a:r>
              <a:rPr lang="en-US" altLang="zh-CN" sz="2000">
                <a:latin typeface="宋体" panose="02010600030101010101" pitchFamily="2" charset="-122"/>
                <a:ea typeface="宋体" panose="02010600030101010101" pitchFamily="2" charset="-122"/>
                <a:cs typeface="宋体" panose="02010600030101010101" pitchFamily="2" charset="-122"/>
              </a:rPr>
              <a:t>1</a:t>
            </a:r>
            <a:r>
              <a:rPr lang="zh-CN" altLang="en-US" sz="2000">
                <a:latin typeface="宋体" panose="02010600030101010101" pitchFamily="2" charset="-122"/>
                <a:ea typeface="宋体" panose="02010600030101010101" pitchFamily="2" charset="-122"/>
                <a:cs typeface="宋体" panose="02010600030101010101" pitchFamily="2" charset="-122"/>
              </a:rPr>
              <a:t>）分子轨道</a:t>
            </a:r>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rPr>
              <a:t>分子轨道是原子轨道的线性组合，组合前后轨道总数目不变。</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en-US" altLang="zh-CN" sz="2000">
              <a:latin typeface="宋体" panose="02010600030101010101" pitchFamily="2" charset="-122"/>
              <a:ea typeface="宋体" panose="02010600030101010101" pitchFamily="2" charset="-122"/>
              <a:cs typeface="宋体" panose="02010600030101010101" pitchFamily="2" charset="-122"/>
            </a:endParaRPr>
          </a:p>
          <a:p>
            <a:r>
              <a:rPr lang="en-US" altLang="zh-CN" sz="2000">
                <a:latin typeface="宋体" panose="02010600030101010101" pitchFamily="2" charset="-122"/>
                <a:ea typeface="宋体" panose="02010600030101010101" pitchFamily="2" charset="-122"/>
                <a:cs typeface="宋体" panose="02010600030101010101" pitchFamily="2" charset="-122"/>
              </a:rPr>
              <a:t>[</a:t>
            </a:r>
            <a:r>
              <a:rPr lang="zh-CN" altLang="en-US" sz="2000">
                <a:latin typeface="宋体" panose="02010600030101010101" pitchFamily="2" charset="-122"/>
                <a:ea typeface="宋体" panose="02010600030101010101" pitchFamily="2" charset="-122"/>
                <a:cs typeface="宋体" panose="02010600030101010101" pitchFamily="2" charset="-122"/>
              </a:rPr>
              <a:t>若组合得到的分子轨道的能量比组合前的原子轨道</a:t>
            </a:r>
            <a:r>
              <a:rPr lang="zh-CN" altLang="en-US" sz="2000" b="1">
                <a:latin typeface="宋体" panose="02010600030101010101" pitchFamily="2" charset="-122"/>
                <a:ea typeface="宋体" panose="02010600030101010101" pitchFamily="2" charset="-122"/>
                <a:cs typeface="宋体" panose="02010600030101010101" pitchFamily="2" charset="-122"/>
              </a:rPr>
              <a:t>能量低</a:t>
            </a:r>
            <a:r>
              <a:rPr lang="zh-CN" altLang="en-US" sz="2000">
                <a:latin typeface="宋体" panose="02010600030101010101" pitchFamily="2" charset="-122"/>
                <a:ea typeface="宋体" panose="02010600030101010101" pitchFamily="2" charset="-122"/>
                <a:cs typeface="宋体" panose="02010600030101010101" pitchFamily="2" charset="-122"/>
              </a:rPr>
              <a:t>，所得分子轨道叫做“成键轨道”；反之叫做“反键轨道”；若组合得到的分子轨道的能量跟组合前的原子轨道能量没有明显差别，所得分子轨道就叫做“非键轨道”。</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即当两个原子轨道的对称性相同（位相相同）的则给出成键轨道，两个原子轨道的对称性不同（位相不同）的则给出反键轨道。</a:t>
            </a:r>
            <a:r>
              <a:rPr lang="en-US" altLang="zh-CN" sz="2000">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rPr>
              <a:t>（</a:t>
            </a:r>
            <a:r>
              <a:rPr lang="en-US" altLang="zh-CN" sz="2000">
                <a:latin typeface="宋体" panose="02010600030101010101" pitchFamily="2" charset="-122"/>
                <a:ea typeface="宋体" panose="02010600030101010101" pitchFamily="2" charset="-122"/>
                <a:cs typeface="宋体" panose="02010600030101010101" pitchFamily="2" charset="-122"/>
              </a:rPr>
              <a:t>2</a:t>
            </a:r>
            <a:r>
              <a:rPr lang="zh-CN" altLang="en-US" sz="2000">
                <a:latin typeface="宋体" panose="02010600030101010101" pitchFamily="2" charset="-122"/>
                <a:ea typeface="宋体" panose="02010600030101010101" pitchFamily="2" charset="-122"/>
                <a:cs typeface="宋体" panose="02010600030101010101" pitchFamily="2" charset="-122"/>
              </a:rPr>
              <a:t>）分子轨道对称性守恒原理:原子轨道组合成分子轨道时，遵守轨道对称性守恒原理。若反应物的分子轨道与产物的分子轨道对称性相匹配，反应就</a:t>
            </a:r>
            <a:r>
              <a:rPr lang="zh-CN" altLang="en-US" sz="2000" b="1">
                <a:solidFill>
                  <a:srgbClr val="FF0000"/>
                </a:solidFill>
                <a:latin typeface="宋体" panose="02010600030101010101" pitchFamily="2" charset="-122"/>
                <a:ea typeface="宋体" panose="02010600030101010101" pitchFamily="2" charset="-122"/>
                <a:cs typeface="宋体" panose="02010600030101010101" pitchFamily="2" charset="-122"/>
              </a:rPr>
              <a:t>易于</a:t>
            </a:r>
            <a:r>
              <a:rPr lang="zh-CN" altLang="en-US" sz="2000">
                <a:latin typeface="宋体" panose="02010600030101010101" pitchFamily="2" charset="-122"/>
                <a:ea typeface="宋体" panose="02010600030101010101" pitchFamily="2" charset="-122"/>
                <a:cs typeface="宋体" panose="02010600030101010101" pitchFamily="2" charset="-122"/>
              </a:rPr>
              <a:t>发生（对称性允许）；否则，反应就难于发生（对称性禁阻）。</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rPr>
              <a:t>（</a:t>
            </a:r>
            <a:r>
              <a:rPr lang="en-US" altLang="zh-CN" sz="2000">
                <a:latin typeface="宋体" panose="02010600030101010101" pitchFamily="2" charset="-122"/>
                <a:ea typeface="宋体" panose="02010600030101010101" pitchFamily="2" charset="-122"/>
                <a:cs typeface="宋体" panose="02010600030101010101" pitchFamily="2" charset="-122"/>
              </a:rPr>
              <a:t>3</a:t>
            </a:r>
            <a:r>
              <a:rPr lang="zh-CN" altLang="en-US" sz="2000">
                <a:latin typeface="宋体" panose="02010600030101010101" pitchFamily="2" charset="-122"/>
                <a:ea typeface="宋体" panose="02010600030101010101" pitchFamily="2" charset="-122"/>
                <a:cs typeface="宋体" panose="02010600030101010101" pitchFamily="2" charset="-122"/>
              </a:rPr>
              <a:t>）对协同反应的解释和预测</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en-US" altLang="zh-CN" sz="2000" b="1">
                <a:latin typeface="宋体" panose="02010600030101010101" pitchFamily="2" charset="-122"/>
                <a:ea typeface="宋体" panose="02010600030101010101" pitchFamily="2" charset="-122"/>
                <a:cs typeface="宋体" panose="02010600030101010101" pitchFamily="2" charset="-122"/>
              </a:rPr>
              <a:t>2.</a:t>
            </a:r>
            <a:r>
              <a:rPr lang="zh-CN" altLang="en-US" sz="2000" b="1">
                <a:latin typeface="宋体" panose="02010600030101010101" pitchFamily="2" charset="-122"/>
                <a:ea typeface="宋体" panose="02010600030101010101" pitchFamily="2" charset="-122"/>
                <a:cs typeface="宋体" panose="02010600030101010101" pitchFamily="2" charset="-122"/>
              </a:rPr>
              <a:t>分子手性相关对称性推理</a:t>
            </a:r>
            <a:endParaRPr lang="zh-CN" altLang="en-US" sz="2000" b="1">
              <a:latin typeface="宋体" panose="02010600030101010101" pitchFamily="2" charset="-122"/>
              <a:ea typeface="宋体" panose="02010600030101010101" pitchFamily="2" charset="-122"/>
              <a:cs typeface="宋体" panose="02010600030101010101" pitchFamily="2" charset="-122"/>
            </a:endParaRPr>
          </a:p>
          <a:p>
            <a:r>
              <a:rPr lang="en-US" altLang="zh-CN" sz="2000">
                <a:latin typeface="宋体" panose="02010600030101010101" pitchFamily="2" charset="-122"/>
                <a:ea typeface="宋体" panose="02010600030101010101" pitchFamily="2" charset="-122"/>
                <a:cs typeface="宋体" panose="02010600030101010101" pitchFamily="2" charset="-122"/>
              </a:rPr>
              <a:t>...</a:t>
            </a:r>
            <a:endParaRPr lang="en-US" altLang="zh-CN" sz="2000">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custDataLst>
              <p:tags r:id="rId1"/>
            </p:custDataLst>
          </p:nvPr>
        </p:nvPicPr>
        <p:blipFill>
          <a:blip r:embed="rId2"/>
          <a:stretch>
            <a:fillRect/>
          </a:stretch>
        </p:blipFill>
        <p:spPr>
          <a:xfrm>
            <a:off x="5361940" y="504825"/>
            <a:ext cx="5857875" cy="5695950"/>
          </a:xfrm>
          <a:prstGeom prst="rect">
            <a:avLst/>
          </a:prstGeom>
        </p:spPr>
      </p:pic>
      <p:sp>
        <p:nvSpPr>
          <p:cNvPr id="5" name="文本框 4"/>
          <p:cNvSpPr txBox="1"/>
          <p:nvPr/>
        </p:nvSpPr>
        <p:spPr>
          <a:xfrm>
            <a:off x="518795" y="966470"/>
            <a:ext cx="4597400" cy="5323205"/>
          </a:xfrm>
          <a:prstGeom prst="rect">
            <a:avLst/>
          </a:prstGeom>
          <a:noFill/>
        </p:spPr>
        <p:txBody>
          <a:bodyPr wrap="square" rtlCol="0">
            <a:spAutoFit/>
          </a:bodyPr>
          <a:p>
            <a:r>
              <a:rPr lang="zh-CN" altLang="en-US" sz="2000">
                <a:latin typeface="宋体" panose="02010600030101010101" pitchFamily="2" charset="-122"/>
                <a:ea typeface="宋体" panose="02010600030101010101" pitchFamily="2" charset="-122"/>
                <a:cs typeface="宋体" panose="02010600030101010101" pitchFamily="2" charset="-122"/>
              </a:rPr>
              <a:t>对称性无处不在。</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rPr>
              <a:t>对称性在现代科学研究</a:t>
            </a:r>
            <a:r>
              <a:rPr lang="zh-CN" altLang="en-US" sz="2000">
                <a:latin typeface="宋体" panose="02010600030101010101" pitchFamily="2" charset="-122"/>
                <a:ea typeface="宋体" panose="02010600030101010101" pitchFamily="2" charset="-122"/>
                <a:cs typeface="宋体" panose="02010600030101010101" pitchFamily="2" charset="-122"/>
              </a:rPr>
              <a:t>的重要</a:t>
            </a:r>
            <a:r>
              <a:rPr lang="zh-CN" altLang="en-US" sz="2000">
                <a:latin typeface="宋体" panose="02010600030101010101" pitchFamily="2" charset="-122"/>
                <a:ea typeface="宋体" panose="02010600030101010101" pitchFamily="2" charset="-122"/>
                <a:cs typeface="宋体" panose="02010600030101010101" pitchFamily="2" charset="-122"/>
              </a:rPr>
              <a:t>主题。</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rPr>
              <a:t>数学中，埃尔朗根纲领以对称群界定几何结构。</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rPr>
              <a:t>物理学中，对称性原理在现代物理学中扮演至关重要的</a:t>
            </a:r>
            <a:r>
              <a:rPr lang="zh-CN" altLang="en-US" sz="2000">
                <a:latin typeface="宋体" panose="02010600030101010101" pitchFamily="2" charset="-122"/>
                <a:ea typeface="宋体" panose="02010600030101010101" pitchFamily="2" charset="-122"/>
                <a:cs typeface="宋体" panose="02010600030101010101" pitchFamily="2" charset="-122"/>
              </a:rPr>
              <a:t>作用。</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rPr>
              <a:t>化学上，分子的对称性在</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分子结构</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理解</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sym typeface="+mn-ea"/>
              </a:rPr>
              <a:t>分子归类、分子光学性质预测、红外光谱预测、分子轨道预测、成键轨道描述电子光谱解释等诸多重要领域扮</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关键作用。</a:t>
            </a:r>
            <a:endParaRPr lang="zh-CN" altLang="en-US" sz="2000">
              <a:latin typeface="宋体" panose="02010600030101010101" pitchFamily="2" charset="-122"/>
              <a:ea typeface="宋体" panose="02010600030101010101" pitchFamily="2" charset="-122"/>
              <a:cs typeface="宋体" panose="02010600030101010101" pitchFamily="2" charset="-122"/>
              <a:sym typeface="+mn-ea"/>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en-US" altLang="zh-CN" sz="2000">
                <a:latin typeface="宋体" panose="02010600030101010101" pitchFamily="2" charset="-122"/>
                <a:ea typeface="宋体" panose="02010600030101010101" pitchFamily="2" charset="-122"/>
                <a:cs typeface="宋体" panose="02010600030101010101" pitchFamily="2" charset="-122"/>
              </a:rPr>
              <a:t>...</a:t>
            </a:r>
            <a:endParaRPr lang="en-US" altLang="zh-CN" sz="2000">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6804660" y="6351905"/>
            <a:ext cx="3565525" cy="368300"/>
          </a:xfrm>
          <a:prstGeom prst="rect">
            <a:avLst/>
          </a:prstGeom>
          <a:noFill/>
        </p:spPr>
        <p:txBody>
          <a:bodyPr wrap="square" rtlCol="0">
            <a:spAutoFit/>
          </a:bodyPr>
          <a:p>
            <a:r>
              <a:rPr lang="zh-CN" altLang="en-US">
                <a:latin typeface="宋体" panose="02010600030101010101" pitchFamily="2" charset="-122"/>
                <a:ea typeface="宋体" panose="02010600030101010101" pitchFamily="2" charset="-122"/>
                <a:cs typeface="宋体" panose="02010600030101010101" pitchFamily="2" charset="-122"/>
              </a:rPr>
              <a:t>图</a:t>
            </a:r>
            <a:r>
              <a:rPr lang="en-US" altLang="zh-CN">
                <a:latin typeface="宋体" panose="02010600030101010101" pitchFamily="2" charset="-122"/>
                <a:ea typeface="宋体" panose="02010600030101010101" pitchFamily="2" charset="-122"/>
                <a:cs typeface="宋体" panose="02010600030101010101" pitchFamily="2" charset="-122"/>
              </a:rPr>
              <a:t>1. </a:t>
            </a:r>
            <a:r>
              <a:rPr lang="zh-CN" altLang="en-US">
                <a:latin typeface="宋体" panose="02010600030101010101" pitchFamily="2" charset="-122"/>
                <a:ea typeface="宋体" panose="02010600030101010101" pitchFamily="2" charset="-122"/>
                <a:cs typeface="宋体" panose="02010600030101010101" pitchFamily="2" charset="-122"/>
              </a:rPr>
              <a:t>无处不在的对称性</a:t>
            </a:r>
            <a:endParaRPr lang="en-US" altLang="zh-CN">
              <a:latin typeface="宋体" panose="02010600030101010101" pitchFamily="2" charset="-122"/>
              <a:ea typeface="宋体" panose="02010600030101010101" pitchFamily="2" charset="-122"/>
              <a:cs typeface="宋体" panose="02010600030101010101" pitchFamily="2" charset="-122"/>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34950" y="929005"/>
            <a:ext cx="11553825" cy="3476625"/>
          </a:xfrm>
          <a:prstGeom prst="rect">
            <a:avLst/>
          </a:prstGeom>
          <a:noFill/>
        </p:spPr>
        <p:txBody>
          <a:bodyPr wrap="square" rtlCol="0">
            <a:spAutoFit/>
          </a:bodyPr>
          <a:p>
            <a:r>
              <a:rPr lang="zh-CN" altLang="en-US" sz="2000">
                <a:latin typeface="Times New Roman" panose="02020603050405020304" charset="0"/>
                <a:ea typeface="宋体" panose="02010600030101010101" pitchFamily="2" charset="-122"/>
                <a:cs typeface="Times New Roman" panose="02020603050405020304" charset="0"/>
              </a:rPr>
              <a:t>在一般科学哲学和物理学哲学中，对称性问题是重要的研究主题。</a:t>
            </a:r>
            <a:endParaRPr lang="zh-CN" altLang="en-US" sz="2000">
              <a:latin typeface="Times New Roman" panose="02020603050405020304" charset="0"/>
              <a:ea typeface="宋体" panose="02010600030101010101" pitchFamily="2" charset="-122"/>
              <a:cs typeface="Times New Roman" panose="02020603050405020304" charset="0"/>
            </a:endParaRPr>
          </a:p>
          <a:p>
            <a:r>
              <a:rPr lang="zh-CN" altLang="en-US" sz="2000">
                <a:latin typeface="Times New Roman" panose="02020603050405020304" charset="0"/>
                <a:ea typeface="宋体" panose="02010600030101010101" pitchFamily="2" charset="-122"/>
                <a:cs typeface="Times New Roman" panose="02020603050405020304" charset="0"/>
              </a:rPr>
              <a:t>一般科学中将对称性与客观性相关联的讨论（</a:t>
            </a:r>
            <a:r>
              <a:rPr lang="en-US" altLang="zh-CN" sz="2000">
                <a:latin typeface="Times New Roman" panose="02020603050405020304" charset="0"/>
                <a:ea typeface="宋体" panose="02010600030101010101" pitchFamily="2" charset="-122"/>
                <a:cs typeface="Times New Roman" panose="02020603050405020304" charset="0"/>
              </a:rPr>
              <a:t>van Fraassen, 1989; Nozick,1998,2001;etc. </a:t>
            </a:r>
            <a:r>
              <a:rPr lang="zh-CN" altLang="en-US" sz="2000">
                <a:latin typeface="Times New Roman" panose="02020603050405020304" charset="0"/>
                <a:ea typeface="宋体" panose="02010600030101010101" pitchFamily="2" charset="-122"/>
                <a:cs typeface="Times New Roman" panose="02020603050405020304" charset="0"/>
              </a:rPr>
              <a:t>）</a:t>
            </a:r>
            <a:endParaRPr lang="zh-CN" altLang="en-US" sz="2000">
              <a:latin typeface="Times New Roman" panose="02020603050405020304" charset="0"/>
              <a:ea typeface="宋体" panose="02010600030101010101" pitchFamily="2" charset="-122"/>
              <a:cs typeface="Times New Roman" panose="02020603050405020304" charset="0"/>
            </a:endParaRPr>
          </a:p>
          <a:p>
            <a:r>
              <a:rPr lang="zh-CN" altLang="en-US" sz="2000">
                <a:latin typeface="Times New Roman" panose="02020603050405020304" charset="0"/>
                <a:ea typeface="宋体" panose="02010600030101010101" pitchFamily="2" charset="-122"/>
                <a:cs typeface="Times New Roman" panose="02020603050405020304" charset="0"/>
              </a:rPr>
              <a:t>物理学哲学中尝试论证对称性蕴涵实在(Nozick, 2001；Kosso, 2003；</a:t>
            </a:r>
            <a:r>
              <a:rPr lang="en-US" altLang="zh-CN" sz="2000">
                <a:latin typeface="Times New Roman" panose="02020603050405020304" charset="0"/>
                <a:ea typeface="宋体" panose="02010600030101010101" pitchFamily="2" charset="-122"/>
                <a:cs typeface="Times New Roman" panose="02020603050405020304" charset="0"/>
              </a:rPr>
              <a:t>etc.)</a:t>
            </a:r>
            <a:r>
              <a:rPr lang="zh-CN" altLang="en-US" sz="2000">
                <a:latin typeface="Times New Roman" panose="02020603050405020304" charset="0"/>
                <a:ea typeface="宋体" panose="02010600030101010101" pitchFamily="2" charset="-122"/>
                <a:cs typeface="Times New Roman" panose="02020603050405020304" charset="0"/>
              </a:rPr>
              <a:t>，或客观性 (van Fraassen, 1989；Sachs, 2007；</a:t>
            </a:r>
            <a:r>
              <a:rPr lang="en-US" altLang="zh-CN" sz="2000">
                <a:latin typeface="Times New Roman" panose="02020603050405020304" charset="0"/>
                <a:ea typeface="宋体" panose="02010600030101010101" pitchFamily="2" charset="-122"/>
                <a:cs typeface="Times New Roman" panose="02020603050405020304" charset="0"/>
              </a:rPr>
              <a:t>etc.</a:t>
            </a:r>
            <a:r>
              <a:rPr lang="zh-CN" altLang="en-US" sz="2000">
                <a:latin typeface="Times New Roman" panose="02020603050405020304" charset="0"/>
                <a:ea typeface="宋体" panose="02010600030101010101" pitchFamily="2" charset="-122"/>
                <a:cs typeface="Times New Roman" panose="02020603050405020304" charset="0"/>
              </a:rPr>
              <a:t>)，或对称性的启示</a:t>
            </a:r>
            <a:r>
              <a:rPr lang="zh-CN" altLang="en-US" sz="2000">
                <a:latin typeface="Times New Roman" panose="02020603050405020304" charset="0"/>
                <a:ea typeface="宋体" panose="02010600030101010101" pitchFamily="2" charset="-122"/>
                <a:cs typeface="Times New Roman" panose="02020603050405020304" charset="0"/>
                <a:sym typeface="+mn-ea"/>
              </a:rPr>
              <a:t>（heuristic）</a:t>
            </a:r>
            <a:r>
              <a:rPr lang="zh-CN" altLang="en-US" sz="2000">
                <a:latin typeface="Times New Roman" panose="02020603050405020304" charset="0"/>
                <a:ea typeface="宋体" panose="02010600030101010101" pitchFamily="2" charset="-122"/>
                <a:cs typeface="Times New Roman" panose="02020603050405020304" charset="0"/>
              </a:rPr>
              <a:t>能力(Einstein, 1920; Winger, 1967, etc)等的诸多努力。</a:t>
            </a:r>
            <a:endParaRPr lang="zh-CN" altLang="en-US" sz="2000">
              <a:latin typeface="Times New Roman" panose="02020603050405020304" charset="0"/>
              <a:ea typeface="宋体" panose="02010600030101010101" pitchFamily="2" charset="-122"/>
              <a:cs typeface="Times New Roman" panose="02020603050405020304" charset="0"/>
            </a:endParaRPr>
          </a:p>
          <a:p>
            <a:endParaRPr lang="zh-CN" altLang="en-US" sz="2000">
              <a:latin typeface="Times New Roman" panose="02020603050405020304" charset="0"/>
              <a:ea typeface="宋体" panose="02010600030101010101" pitchFamily="2" charset="-122"/>
              <a:cs typeface="Times New Roman" panose="02020603050405020304" charset="0"/>
            </a:endParaRPr>
          </a:p>
          <a:p>
            <a:r>
              <a:rPr lang="zh-CN" altLang="en-US" sz="2000">
                <a:latin typeface="Times New Roman" panose="02020603050405020304" charset="0"/>
                <a:ea typeface="宋体" panose="02010600030101010101" pitchFamily="2" charset="-122"/>
                <a:cs typeface="Times New Roman" panose="02020603050405020304" charset="0"/>
              </a:rPr>
              <a:t>对称性</a:t>
            </a:r>
            <a:r>
              <a:rPr lang="zh-CN" altLang="en-US" sz="2000">
                <a:latin typeface="Times New Roman" panose="02020603050405020304" charset="0"/>
                <a:ea typeface="宋体" panose="02010600030101010101" pitchFamily="2" charset="-122"/>
                <a:cs typeface="Times New Roman" panose="02020603050405020304" charset="0"/>
              </a:rPr>
              <a:t>在化学中扮演重要作用，但化学对称性似乎被当代哲学遗忘（尽管柏拉图及其学派曾努力尝试将元素与具有对称性的正多面体对应起来）！</a:t>
            </a:r>
            <a:endParaRPr lang="zh-CN" altLang="en-US" sz="2000">
              <a:latin typeface="Times New Roman" panose="02020603050405020304" charset="0"/>
              <a:ea typeface="宋体" panose="02010600030101010101" pitchFamily="2" charset="-122"/>
              <a:cs typeface="Times New Roman" panose="02020603050405020304" charset="0"/>
            </a:endParaRPr>
          </a:p>
          <a:p>
            <a:endParaRPr lang="zh-CN" altLang="en-US" sz="2000">
              <a:latin typeface="Times New Roman" panose="02020603050405020304" charset="0"/>
              <a:ea typeface="宋体" panose="02010600030101010101" pitchFamily="2" charset="-122"/>
              <a:cs typeface="Times New Roman" panose="02020603050405020304" charset="0"/>
            </a:endParaRPr>
          </a:p>
          <a:p>
            <a:r>
              <a:rPr lang="zh-CN" altLang="en-US" sz="2000">
                <a:latin typeface="Times New Roman" panose="02020603050405020304" charset="0"/>
                <a:ea typeface="宋体" panose="02010600030101010101" pitchFamily="2" charset="-122"/>
                <a:cs typeface="Times New Roman" panose="02020603050405020304" charset="0"/>
              </a:rPr>
              <a:t>化学中是如何基于对称性（尤其是分子结构对称性）进行论证的？</a:t>
            </a:r>
            <a:endParaRPr lang="zh-CN" altLang="en-US" sz="2000">
              <a:latin typeface="Times New Roman" panose="02020603050405020304" charset="0"/>
              <a:ea typeface="宋体" panose="02010600030101010101" pitchFamily="2" charset="-122"/>
              <a:cs typeface="Times New Roman" panose="02020603050405020304" charset="0"/>
            </a:endParaRPr>
          </a:p>
          <a:p>
            <a:endParaRPr lang="zh-CN" altLang="en-US" sz="2000">
              <a:latin typeface="Times New Roman" panose="02020603050405020304" charset="0"/>
              <a:ea typeface="宋体" panose="02010600030101010101" pitchFamily="2" charset="-122"/>
              <a:cs typeface="Times New Roman" panose="02020603050405020304" charset="0"/>
            </a:endParaRPr>
          </a:p>
          <a:p>
            <a:r>
              <a:rPr lang="zh-CN" altLang="en-US" sz="2000">
                <a:latin typeface="Times New Roman" panose="02020603050405020304" charset="0"/>
                <a:ea typeface="宋体" panose="02010600030101010101" pitchFamily="2" charset="-122"/>
                <a:cs typeface="Times New Roman" panose="02020603050405020304" charset="0"/>
              </a:rPr>
              <a:t>如何评判化学中的对称性论证？</a:t>
            </a:r>
            <a:endParaRPr lang="zh-CN" altLang="en-US" sz="2000">
              <a:latin typeface="Times New Roman" panose="02020603050405020304" charset="0"/>
              <a:ea typeface="宋体" panose="02010600030101010101" pitchFamily="2" charset="-122"/>
              <a:cs typeface="Times New Roman" panose="02020603050405020304" charset="0"/>
            </a:endParaRPr>
          </a:p>
        </p:txBody>
      </p:sp>
      <p:pic>
        <p:nvPicPr>
          <p:cNvPr id="3" name="图片 2"/>
          <p:cNvPicPr>
            <a:picLocks noChangeAspect="1"/>
          </p:cNvPicPr>
          <p:nvPr/>
        </p:nvPicPr>
        <p:blipFill>
          <a:blip r:embed="rId1"/>
          <a:stretch>
            <a:fillRect/>
          </a:stretch>
        </p:blipFill>
        <p:spPr>
          <a:xfrm>
            <a:off x="8044180" y="4100195"/>
            <a:ext cx="3874135" cy="1934210"/>
          </a:xfrm>
          <a:prstGeom prst="rect">
            <a:avLst/>
          </a:prstGeom>
        </p:spPr>
      </p:pic>
      <p:sp>
        <p:nvSpPr>
          <p:cNvPr id="5" name="文本框 4"/>
          <p:cNvSpPr txBox="1"/>
          <p:nvPr/>
        </p:nvSpPr>
        <p:spPr>
          <a:xfrm>
            <a:off x="8587105" y="6255385"/>
            <a:ext cx="3201670" cy="368300"/>
          </a:xfrm>
          <a:prstGeom prst="rect">
            <a:avLst/>
          </a:prstGeom>
          <a:noFill/>
        </p:spPr>
        <p:txBody>
          <a:bodyPr wrap="square" rtlCol="0">
            <a:spAutoFit/>
          </a:bodyPr>
          <a:p>
            <a:r>
              <a:rPr lang="zh-CN" altLang="en-US">
                <a:latin typeface="宋体" panose="02010600030101010101" pitchFamily="2" charset="-122"/>
                <a:ea typeface="宋体" panose="02010600030101010101" pitchFamily="2" charset="-122"/>
                <a:cs typeface="宋体" panose="02010600030101010101" pitchFamily="2" charset="-122"/>
              </a:rPr>
              <a:t>图</a:t>
            </a:r>
            <a:r>
              <a:rPr lang="en-US" altLang="zh-CN">
                <a:latin typeface="宋体" panose="02010600030101010101" pitchFamily="2" charset="-122"/>
                <a:ea typeface="宋体" panose="02010600030101010101" pitchFamily="2" charset="-122"/>
                <a:cs typeface="宋体" panose="02010600030101010101" pitchFamily="2" charset="-122"/>
              </a:rPr>
              <a:t>2. </a:t>
            </a:r>
            <a:r>
              <a:rPr lang="zh-CN" altLang="en-US">
                <a:latin typeface="宋体" panose="02010600030101010101" pitchFamily="2" charset="-122"/>
                <a:ea typeface="宋体" panose="02010600030101010101" pitchFamily="2" charset="-122"/>
                <a:cs typeface="宋体" panose="02010600030101010101" pitchFamily="2" charset="-122"/>
              </a:rPr>
              <a:t>柏拉图多面体与元素</a:t>
            </a:r>
            <a:endParaRPr lang="zh-CN" altLang="en-US">
              <a:latin typeface="宋体" panose="02010600030101010101" pitchFamily="2" charset="-122"/>
              <a:ea typeface="宋体" panose="02010600030101010101" pitchFamily="2" charset="-122"/>
              <a:cs typeface="宋体" panose="02010600030101010101" pitchFamily="2" charset="-122"/>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pPr algn="ctr"/>
            <a:r>
              <a:rPr lang="zh-CN" altLang="en-US">
                <a:sym typeface="+mn-ea"/>
              </a:rPr>
              <a:t>一、凯库勒的梦</a:t>
            </a:r>
            <a:r>
              <a:rPr lang="en-US" altLang="zh-CN">
                <a:sym typeface="+mn-ea"/>
              </a:rPr>
              <a:t>——“</a:t>
            </a:r>
            <a:r>
              <a:rPr lang="zh-CN" altLang="en-US">
                <a:sym typeface="+mn-ea"/>
              </a:rPr>
              <a:t>成功的</a:t>
            </a:r>
            <a:r>
              <a:rPr lang="en-US" altLang="zh-CN">
                <a:sym typeface="+mn-ea"/>
              </a:rPr>
              <a:t>”</a:t>
            </a:r>
            <a:r>
              <a:rPr lang="zh-CN" altLang="en-US">
                <a:sym typeface="+mn-ea"/>
              </a:rPr>
              <a:t>分子结构</a:t>
            </a:r>
            <a:r>
              <a:rPr lang="zh-CN" altLang="en-US">
                <a:sym typeface="+mn-ea"/>
              </a:rPr>
              <a:t>推理</a:t>
            </a:r>
            <a:endParaRPr lang="zh-CN" altLang="en-US"/>
          </a:p>
        </p:txBody>
      </p:sp>
      <p:sp>
        <p:nvSpPr>
          <p:cNvPr id="4" name="文本框 3"/>
          <p:cNvSpPr txBox="1"/>
          <p:nvPr/>
        </p:nvSpPr>
        <p:spPr>
          <a:xfrm>
            <a:off x="685800" y="1400175"/>
            <a:ext cx="11039475" cy="1783715"/>
          </a:xfrm>
          <a:prstGeom prst="rect">
            <a:avLst/>
          </a:prstGeom>
          <a:noFill/>
        </p:spPr>
        <p:txBody>
          <a:bodyPr wrap="square" rtlCol="0">
            <a:spAutoFit/>
          </a:bodyPr>
          <a:p>
            <a:r>
              <a:rPr lang="en-US" altLang="zh-CN" sz="2000" b="1">
                <a:latin typeface="Times New Roman" panose="02020603050405020304" charset="0"/>
                <a:ea typeface="宋体" panose="02010600030101010101" pitchFamily="2" charset="-122"/>
                <a:cs typeface="Times New Roman" panose="02020603050405020304" charset="0"/>
              </a:rPr>
              <a:t>1.</a:t>
            </a:r>
            <a:r>
              <a:rPr lang="zh-CN" altLang="en-US" sz="2000" b="1">
                <a:latin typeface="Times New Roman" panose="02020603050405020304" charset="0"/>
                <a:ea typeface="宋体" panose="02010600030101010101" pitchFamily="2" charset="-122"/>
                <a:cs typeface="Times New Roman" panose="02020603050405020304" charset="0"/>
              </a:rPr>
              <a:t>凯库勒</a:t>
            </a:r>
            <a:r>
              <a:rPr lang="en-US" altLang="zh-CN" sz="2000" b="1">
                <a:latin typeface="Times New Roman" panose="02020603050405020304" charset="0"/>
                <a:ea typeface="宋体" panose="02010600030101010101" pitchFamily="2" charset="-122"/>
                <a:cs typeface="Times New Roman" panose="02020603050405020304" charset="0"/>
              </a:rPr>
              <a:t>(August Kekulé)</a:t>
            </a:r>
            <a:r>
              <a:rPr lang="zh-CN" altLang="en-US" sz="2000" b="1">
                <a:latin typeface="Times New Roman" panose="02020603050405020304" charset="0"/>
                <a:ea typeface="宋体" panose="02010600030101010101" pitchFamily="2" charset="-122"/>
                <a:cs typeface="Times New Roman" panose="02020603050405020304" charset="0"/>
              </a:rPr>
              <a:t>的梦</a:t>
            </a:r>
            <a:endParaRPr lang="zh-CN" altLang="en-US" sz="2000" b="1">
              <a:latin typeface="Times New Roman" panose="02020603050405020304" charset="0"/>
              <a:ea typeface="宋体" panose="02010600030101010101" pitchFamily="2" charset="-122"/>
              <a:cs typeface="Times New Roman" panose="02020603050405020304" charset="0"/>
            </a:endParaRPr>
          </a:p>
          <a:p>
            <a:r>
              <a:rPr lang="zh-CN" altLang="en-US">
                <a:latin typeface="Times New Roman" panose="02020603050405020304" charset="0"/>
                <a:ea typeface="宋体" panose="02010600030101010101" pitchFamily="2" charset="-122"/>
                <a:cs typeface="Times New Roman" panose="02020603050405020304" charset="0"/>
              </a:rPr>
              <a:t>“原子再次在我眼前飘动。这一次，较小的簇像是因为谦虚而活动在[原子景象的]背景处。</a:t>
            </a:r>
            <a:r>
              <a:rPr lang="en-US" altLang="zh-CN">
                <a:latin typeface="Times New Roman" panose="02020603050405020304" charset="0"/>
                <a:ea typeface="宋体" panose="02010600030101010101" pitchFamily="2" charset="-122"/>
                <a:cs typeface="Times New Roman" panose="02020603050405020304" charset="0"/>
              </a:rPr>
              <a:t>[</a:t>
            </a:r>
            <a:r>
              <a:rPr lang="zh-CN" altLang="en-US">
                <a:latin typeface="Times New Roman" panose="02020603050405020304" charset="0"/>
                <a:ea typeface="宋体" panose="02010600030101010101" pitchFamily="2" charset="-122"/>
                <a:cs typeface="Times New Roman" panose="02020603050405020304" charset="0"/>
              </a:rPr>
              <a:t>原子景象中</a:t>
            </a:r>
            <a:r>
              <a:rPr lang="en-US" altLang="zh-CN">
                <a:latin typeface="Times New Roman" panose="02020603050405020304" charset="0"/>
                <a:ea typeface="宋体" panose="02010600030101010101" pitchFamily="2" charset="-122"/>
                <a:cs typeface="Times New Roman" panose="02020603050405020304" charset="0"/>
              </a:rPr>
              <a:t>]</a:t>
            </a:r>
            <a:r>
              <a:rPr lang="zh-CN" altLang="en-US">
                <a:latin typeface="Times New Roman" panose="02020603050405020304" charset="0"/>
                <a:ea typeface="宋体" panose="02010600030101010101" pitchFamily="2" charset="-122"/>
                <a:cs typeface="Times New Roman" panose="02020603050405020304" charset="0"/>
              </a:rPr>
              <a:t>反复出现的画面使我的心灵之眼变得锐利，现在我能从[浮现在我面前的景象中]分辨出诸多方式组合起来的较大的结构了:有些是常常更密集地聚在一起的长线条；一切都在运动，像蛇一样扭曲和转动。其中一条蛇</a:t>
            </a:r>
            <a:r>
              <a:rPr lang="zh-CN" altLang="en-US">
                <a:latin typeface="Times New Roman" panose="02020603050405020304" charset="0"/>
                <a:ea typeface="宋体" panose="02010600030101010101" pitchFamily="2" charset="-122"/>
                <a:cs typeface="Times New Roman" panose="02020603050405020304" charset="0"/>
              </a:rPr>
              <a:t>咬住了自己的尾巴，然后在我眼前讥讽式地旋转。我像被一道闪电惊醒。这一次，我花了整晚的时间来研究这个假设的后果。”（Gillis, 1959；基于Rocke</a:t>
            </a:r>
            <a:r>
              <a:rPr lang="en-US" altLang="zh-CN">
                <a:latin typeface="Times New Roman" panose="02020603050405020304" charset="0"/>
                <a:ea typeface="宋体" panose="02010600030101010101" pitchFamily="2" charset="-122"/>
                <a:cs typeface="Times New Roman" panose="02020603050405020304" charset="0"/>
              </a:rPr>
              <a:t>,</a:t>
            </a:r>
            <a:r>
              <a:rPr lang="zh-CN" altLang="en-US">
                <a:latin typeface="Times New Roman" panose="02020603050405020304" charset="0"/>
                <a:ea typeface="宋体" panose="02010600030101010101" pitchFamily="2" charset="-122"/>
                <a:cs typeface="Times New Roman" panose="02020603050405020304" charset="0"/>
              </a:rPr>
              <a:t> 2010</a:t>
            </a:r>
            <a:r>
              <a:rPr lang="en-US" altLang="zh-CN">
                <a:latin typeface="Times New Roman" panose="02020603050405020304" charset="0"/>
                <a:ea typeface="宋体" panose="02010600030101010101" pitchFamily="2" charset="-122"/>
                <a:cs typeface="Times New Roman" panose="02020603050405020304" charset="0"/>
              </a:rPr>
              <a:t>, p.194</a:t>
            </a:r>
            <a:r>
              <a:rPr lang="zh-CN" altLang="en-US">
                <a:latin typeface="Times New Roman" panose="02020603050405020304" charset="0"/>
                <a:ea typeface="宋体" panose="02010600030101010101" pitchFamily="2" charset="-122"/>
                <a:cs typeface="Times New Roman" panose="02020603050405020304" charset="0"/>
              </a:rPr>
              <a:t>的英译翻译）</a:t>
            </a:r>
            <a:endParaRPr lang="zh-CN" altLang="en-US">
              <a:latin typeface="Times New Roman" panose="02020603050405020304" charset="0"/>
              <a:ea typeface="宋体" panose="02010600030101010101" pitchFamily="2" charset="-122"/>
              <a:cs typeface="Times New Roman" panose="02020603050405020304" charset="0"/>
            </a:endParaRPr>
          </a:p>
        </p:txBody>
      </p:sp>
      <p:pic>
        <p:nvPicPr>
          <p:cNvPr id="5" name="图片 4"/>
          <p:cNvPicPr>
            <a:picLocks noChangeAspect="1"/>
          </p:cNvPicPr>
          <p:nvPr/>
        </p:nvPicPr>
        <p:blipFill>
          <a:blip r:embed="rId1"/>
          <a:stretch>
            <a:fillRect/>
          </a:stretch>
        </p:blipFill>
        <p:spPr>
          <a:xfrm>
            <a:off x="3298190" y="4563110"/>
            <a:ext cx="2620010" cy="1236345"/>
          </a:xfrm>
          <a:prstGeom prst="rect">
            <a:avLst/>
          </a:prstGeom>
        </p:spPr>
      </p:pic>
      <p:pic>
        <p:nvPicPr>
          <p:cNvPr id="6" name="图片 5"/>
          <p:cNvPicPr>
            <a:picLocks noChangeAspect="1"/>
          </p:cNvPicPr>
          <p:nvPr/>
        </p:nvPicPr>
        <p:blipFill>
          <a:blip r:embed="rId2"/>
          <a:stretch>
            <a:fillRect/>
          </a:stretch>
        </p:blipFill>
        <p:spPr>
          <a:xfrm>
            <a:off x="8296275" y="4770755"/>
            <a:ext cx="1258570" cy="1028700"/>
          </a:xfrm>
          <a:prstGeom prst="rect">
            <a:avLst/>
          </a:prstGeom>
        </p:spPr>
      </p:pic>
      <p:pic>
        <p:nvPicPr>
          <p:cNvPr id="8" name="图片 7"/>
          <p:cNvPicPr>
            <a:picLocks noChangeAspect="1"/>
          </p:cNvPicPr>
          <p:nvPr/>
        </p:nvPicPr>
        <p:blipFill>
          <a:blip r:embed="rId3"/>
          <a:stretch>
            <a:fillRect/>
          </a:stretch>
        </p:blipFill>
        <p:spPr>
          <a:xfrm>
            <a:off x="3387090" y="3542665"/>
            <a:ext cx="2531110" cy="1036320"/>
          </a:xfrm>
          <a:prstGeom prst="rect">
            <a:avLst/>
          </a:prstGeom>
        </p:spPr>
      </p:pic>
      <p:sp>
        <p:nvSpPr>
          <p:cNvPr id="9" name="文本框 8"/>
          <p:cNvSpPr txBox="1"/>
          <p:nvPr/>
        </p:nvSpPr>
        <p:spPr>
          <a:xfrm>
            <a:off x="4991735" y="5991225"/>
            <a:ext cx="3856355" cy="36830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cs typeface="Times New Roman" panose="02020603050405020304" charset="0"/>
              </a:rPr>
              <a:t>图</a:t>
            </a:r>
            <a:r>
              <a:rPr lang="en-US" altLang="zh-CN">
                <a:latin typeface="Times New Roman" panose="02020603050405020304" charset="0"/>
                <a:ea typeface="宋体" panose="02010600030101010101" pitchFamily="2" charset="-122"/>
                <a:cs typeface="Times New Roman" panose="02020603050405020304" charset="0"/>
              </a:rPr>
              <a:t>3. </a:t>
            </a:r>
            <a:r>
              <a:rPr lang="zh-CN" altLang="en-US">
                <a:latin typeface="Times New Roman" panose="02020603050405020304" charset="0"/>
                <a:ea typeface="宋体" panose="02010600030101010101" pitchFamily="2" charset="-122"/>
                <a:cs typeface="Times New Roman" panose="02020603050405020304" charset="0"/>
              </a:rPr>
              <a:t>苯（</a:t>
            </a:r>
            <a:r>
              <a:rPr lang="en-US" altLang="zh-CN">
                <a:latin typeface="Times New Roman" panose="02020603050405020304" charset="0"/>
                <a:ea typeface="宋体" panose="02010600030101010101" pitchFamily="2" charset="-122"/>
                <a:cs typeface="Times New Roman" panose="02020603050405020304" charset="0"/>
              </a:rPr>
              <a:t>C</a:t>
            </a:r>
            <a:r>
              <a:rPr lang="en-US" altLang="zh-CN" baseline="-25000">
                <a:latin typeface="Times New Roman" panose="02020603050405020304" charset="0"/>
                <a:ea typeface="宋体" panose="02010600030101010101" pitchFamily="2" charset="-122"/>
                <a:cs typeface="Times New Roman" panose="02020603050405020304" charset="0"/>
              </a:rPr>
              <a:t>6</a:t>
            </a:r>
            <a:r>
              <a:rPr lang="en-US" altLang="zh-CN">
                <a:latin typeface="Times New Roman" panose="02020603050405020304" charset="0"/>
                <a:ea typeface="宋体" panose="02010600030101010101" pitchFamily="2" charset="-122"/>
                <a:cs typeface="Times New Roman" panose="02020603050405020304" charset="0"/>
              </a:rPr>
              <a:t>H</a:t>
            </a:r>
            <a:r>
              <a:rPr lang="en-US" altLang="zh-CN" baseline="-25000">
                <a:latin typeface="Times New Roman" panose="02020603050405020304" charset="0"/>
                <a:ea typeface="宋体" panose="02010600030101010101" pitchFamily="2" charset="-122"/>
                <a:cs typeface="Times New Roman" panose="02020603050405020304" charset="0"/>
              </a:rPr>
              <a:t>6</a:t>
            </a:r>
            <a:r>
              <a:rPr lang="zh-CN" altLang="en-US">
                <a:latin typeface="Times New Roman" panose="02020603050405020304" charset="0"/>
                <a:ea typeface="宋体" panose="02010600030101010101" pitchFamily="2" charset="-122"/>
                <a:cs typeface="Times New Roman" panose="02020603050405020304" charset="0"/>
              </a:rPr>
              <a:t>）的分子结构示意图</a:t>
            </a:r>
            <a:endParaRPr lang="zh-CN" altLang="en-US">
              <a:latin typeface="Times New Roman" panose="02020603050405020304" charset="0"/>
              <a:ea typeface="宋体" panose="02010600030101010101" pitchFamily="2" charset="-122"/>
              <a:cs typeface="Times New Roman" panose="02020603050405020304" charset="0"/>
            </a:endParaRPr>
          </a:p>
        </p:txBody>
      </p:sp>
    </p:spTree>
    <p:custDataLst>
      <p:tags r:id="rId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4" name="文本框 3"/>
          <p:cNvSpPr txBox="1"/>
          <p:nvPr/>
        </p:nvSpPr>
        <p:spPr>
          <a:xfrm>
            <a:off x="608330" y="1501775"/>
            <a:ext cx="10955020" cy="3046095"/>
          </a:xfrm>
          <a:prstGeom prst="rect">
            <a:avLst/>
          </a:prstGeom>
          <a:noFill/>
        </p:spPr>
        <p:txBody>
          <a:bodyPr wrap="square" rtlCol="0">
            <a:spAutoFit/>
          </a:bodyPr>
          <a:p>
            <a:r>
              <a:rPr lang="zh-CN" altLang="en-US" sz="2400">
                <a:latin typeface="Times New Roman" panose="02020603050405020304" charset="0"/>
                <a:ea typeface="宋体" panose="02010600030101010101" pitchFamily="2" charset="-122"/>
                <a:cs typeface="Times New Roman" panose="02020603050405020304" charset="0"/>
              </a:rPr>
              <a:t>哲学家们已经注意到，图像在科学研究中常常不仅仅止于便于认知的描述功能，同时也在科学论证（甚至语言）中起到建构</a:t>
            </a:r>
            <a:r>
              <a:rPr lang="en-US" altLang="zh-CN" sz="2400">
                <a:latin typeface="Times New Roman" panose="02020603050405020304" charset="0"/>
                <a:ea typeface="宋体" panose="02010600030101010101" pitchFamily="2" charset="-122"/>
                <a:cs typeface="Times New Roman" panose="02020603050405020304" charset="0"/>
              </a:rPr>
              <a:t>(constitutive)</a:t>
            </a:r>
            <a:r>
              <a:rPr lang="zh-CN" altLang="en-US" sz="2400">
                <a:latin typeface="Times New Roman" panose="02020603050405020304" charset="0"/>
                <a:ea typeface="宋体" panose="02010600030101010101" pitchFamily="2" charset="-122"/>
                <a:cs typeface="Times New Roman" panose="02020603050405020304" charset="0"/>
              </a:rPr>
              <a:t>作用。</a:t>
            </a:r>
            <a:r>
              <a:rPr lang="en-US" altLang="zh-CN" sz="2400">
                <a:latin typeface="Times New Roman" panose="02020603050405020304" charset="0"/>
                <a:ea typeface="宋体" panose="02010600030101010101" pitchFamily="2" charset="-122"/>
                <a:cs typeface="Times New Roman" panose="02020603050405020304" charset="0"/>
              </a:rPr>
              <a:t>( Klein</a:t>
            </a:r>
            <a:r>
              <a:rPr lang="zh-CN" altLang="en-US" sz="2400">
                <a:latin typeface="Times New Roman" panose="02020603050405020304" charset="0"/>
                <a:ea typeface="宋体" panose="02010600030101010101" pitchFamily="2" charset="-122"/>
                <a:cs typeface="Times New Roman" panose="02020603050405020304" charset="0"/>
              </a:rPr>
              <a:t>，</a:t>
            </a:r>
            <a:r>
              <a:rPr lang="en-US" altLang="zh-CN" sz="2400">
                <a:latin typeface="Times New Roman" panose="02020603050405020304" charset="0"/>
                <a:ea typeface="宋体" panose="02010600030101010101" pitchFamily="2" charset="-122"/>
                <a:cs typeface="Times New Roman" panose="02020603050405020304" charset="0"/>
              </a:rPr>
              <a:t> 2003</a:t>
            </a:r>
            <a:r>
              <a:rPr lang="zh-CN" altLang="en-US" sz="2400">
                <a:latin typeface="Times New Roman" panose="02020603050405020304" charset="0"/>
                <a:ea typeface="宋体" panose="02010600030101010101" pitchFamily="2" charset="-122"/>
                <a:cs typeface="Times New Roman" panose="02020603050405020304" charset="0"/>
              </a:rPr>
              <a:t>；</a:t>
            </a:r>
            <a:r>
              <a:rPr lang="en-US" altLang="zh-CN" sz="2400">
                <a:latin typeface="Times New Roman" panose="02020603050405020304" charset="0"/>
                <a:ea typeface="宋体" panose="02010600030101010101" pitchFamily="2" charset="-122"/>
                <a:cs typeface="Times New Roman" panose="02020603050405020304" charset="0"/>
              </a:rPr>
              <a:t> Smith</a:t>
            </a:r>
            <a:r>
              <a:rPr lang="zh-CN" altLang="en-US" sz="2400">
                <a:latin typeface="Times New Roman" panose="02020603050405020304" charset="0"/>
                <a:ea typeface="宋体" panose="02010600030101010101" pitchFamily="2" charset="-122"/>
                <a:cs typeface="Times New Roman" panose="02020603050405020304" charset="0"/>
              </a:rPr>
              <a:t>，</a:t>
            </a:r>
            <a:r>
              <a:rPr lang="en-US" altLang="zh-CN" sz="2400">
                <a:latin typeface="Times New Roman" panose="02020603050405020304" charset="0"/>
                <a:ea typeface="宋体" panose="02010600030101010101" pitchFamily="2" charset="-122"/>
                <a:cs typeface="Times New Roman" panose="02020603050405020304" charset="0"/>
              </a:rPr>
              <a:t> 2004</a:t>
            </a:r>
            <a:r>
              <a:rPr lang="zh-CN" altLang="en-US" sz="2400">
                <a:latin typeface="Times New Roman" panose="02020603050405020304" charset="0"/>
                <a:ea typeface="宋体" panose="02010600030101010101" pitchFamily="2" charset="-122"/>
                <a:cs typeface="Times New Roman" panose="02020603050405020304" charset="0"/>
              </a:rPr>
              <a:t>；</a:t>
            </a:r>
            <a:r>
              <a:rPr lang="en-US" altLang="zh-CN" sz="2400">
                <a:latin typeface="Times New Roman" panose="02020603050405020304" charset="0"/>
                <a:ea typeface="宋体" panose="02010600030101010101" pitchFamily="2" charset="-122"/>
                <a:cs typeface="Times New Roman" panose="02020603050405020304" charset="0"/>
              </a:rPr>
              <a:t>Wise</a:t>
            </a:r>
            <a:r>
              <a:rPr lang="zh-CN" altLang="en-US" sz="2400">
                <a:latin typeface="Times New Roman" panose="02020603050405020304" charset="0"/>
                <a:ea typeface="宋体" panose="02010600030101010101" pitchFamily="2" charset="-122"/>
                <a:cs typeface="Times New Roman" panose="02020603050405020304" charset="0"/>
              </a:rPr>
              <a:t>，</a:t>
            </a:r>
            <a:r>
              <a:rPr lang="en-US" altLang="zh-CN" sz="2400">
                <a:latin typeface="Times New Roman" panose="02020603050405020304" charset="0"/>
                <a:ea typeface="宋体" panose="02010600030101010101" pitchFamily="2" charset="-122"/>
                <a:cs typeface="Times New Roman" panose="02020603050405020304" charset="0"/>
              </a:rPr>
              <a:t> 2006</a:t>
            </a:r>
            <a:r>
              <a:rPr lang="zh-CN" altLang="en-US" sz="2400">
                <a:latin typeface="Times New Roman" panose="02020603050405020304" charset="0"/>
                <a:ea typeface="宋体" panose="02010600030101010101" pitchFamily="2" charset="-122"/>
                <a:cs typeface="Times New Roman" panose="02020603050405020304" charset="0"/>
              </a:rPr>
              <a:t>；</a:t>
            </a:r>
            <a:r>
              <a:rPr lang="en-US" altLang="zh-CN" sz="2400">
                <a:latin typeface="Times New Roman" panose="02020603050405020304" charset="0"/>
                <a:ea typeface="宋体" panose="02010600030101010101" pitchFamily="2" charset="-122"/>
                <a:cs typeface="Times New Roman" panose="02020603050405020304" charset="0"/>
              </a:rPr>
              <a:t>etc. )</a:t>
            </a:r>
            <a:r>
              <a:rPr lang="zh-CN" altLang="en-US" sz="2400">
                <a:latin typeface="Times New Roman" panose="02020603050405020304" charset="0"/>
                <a:ea typeface="宋体" panose="02010600030101010101" pitchFamily="2" charset="-122"/>
                <a:cs typeface="Times New Roman" panose="02020603050405020304" charset="0"/>
              </a:rPr>
              <a:t>，甚至有主张心理图像应当被视为意向性的两大范畴</a:t>
            </a:r>
            <a:r>
              <a:rPr lang="en-US" altLang="zh-CN" sz="2400">
                <a:latin typeface="Times New Roman" panose="02020603050405020304" charset="0"/>
                <a:ea typeface="宋体" panose="02010600030101010101" pitchFamily="2" charset="-122"/>
                <a:cs typeface="Times New Roman" panose="02020603050405020304" charset="0"/>
              </a:rPr>
              <a:t>——</a:t>
            </a:r>
            <a:r>
              <a:rPr lang="zh-CN" altLang="en-US" sz="2400">
                <a:latin typeface="Times New Roman" panose="02020603050405020304" charset="0"/>
                <a:ea typeface="宋体" panose="02010600030101010101" pitchFamily="2" charset="-122"/>
                <a:cs typeface="Times New Roman" panose="02020603050405020304" charset="0"/>
              </a:rPr>
              <a:t>知觉和认知之外的第三个重要范畴（</a:t>
            </a:r>
            <a:r>
              <a:rPr lang="en-US" altLang="zh-CN" sz="2400">
                <a:latin typeface="Times New Roman" panose="02020603050405020304" charset="0"/>
                <a:ea typeface="宋体" panose="02010600030101010101" pitchFamily="2" charset="-122"/>
                <a:cs typeface="Times New Roman" panose="02020603050405020304" charset="0"/>
                <a:sym typeface="+mn-ea"/>
              </a:rPr>
              <a:t>McGinn, 2004</a:t>
            </a:r>
            <a:r>
              <a:rPr lang="zh-CN" altLang="en-US" sz="2400">
                <a:latin typeface="Times New Roman" panose="02020603050405020304" charset="0"/>
                <a:ea typeface="宋体" panose="02010600030101010101" pitchFamily="2" charset="-122"/>
                <a:cs typeface="Times New Roman" panose="02020603050405020304" charset="0"/>
                <a:sym typeface="+mn-ea"/>
              </a:rPr>
              <a:t>）。</a:t>
            </a:r>
            <a:endParaRPr lang="en-US" altLang="zh-CN" sz="2400">
              <a:latin typeface="Times New Roman" panose="02020603050405020304" charset="0"/>
              <a:ea typeface="宋体" panose="02010600030101010101" pitchFamily="2" charset="-122"/>
              <a:cs typeface="Times New Roman" panose="02020603050405020304" charset="0"/>
            </a:endParaRPr>
          </a:p>
          <a:p>
            <a:endParaRPr lang="en-US" altLang="zh-CN" sz="2400">
              <a:latin typeface="Times New Roman" panose="02020603050405020304" charset="0"/>
              <a:ea typeface="宋体" panose="02010600030101010101" pitchFamily="2" charset="-122"/>
              <a:cs typeface="Times New Roman" panose="02020603050405020304" charset="0"/>
            </a:endParaRPr>
          </a:p>
          <a:p>
            <a:r>
              <a:rPr lang="zh-CN" altLang="en-US" sz="2400">
                <a:latin typeface="Times New Roman" panose="02020603050405020304" charset="0"/>
                <a:ea typeface="宋体" panose="02010600030101010101" pitchFamily="2" charset="-122"/>
                <a:cs typeface="Times New Roman" panose="02020603050405020304" charset="0"/>
              </a:rPr>
              <a:t>也有人基于对凯库勒苯分子结构认知的历史研究，主张</a:t>
            </a:r>
            <a:r>
              <a:rPr lang="zh-CN" altLang="en-US" sz="2400">
                <a:latin typeface="Times New Roman" panose="02020603050405020304" charset="0"/>
                <a:ea typeface="宋体" panose="02010600030101010101" pitchFamily="2" charset="-122"/>
                <a:cs typeface="Times New Roman" panose="02020603050405020304" charset="0"/>
                <a:sym typeface="+mn-ea"/>
              </a:rPr>
              <a:t>在人类认知活动中，</a:t>
            </a:r>
            <a:r>
              <a:rPr lang="zh-CN" altLang="en-US" sz="2400">
                <a:latin typeface="Times New Roman" panose="02020603050405020304" charset="0"/>
                <a:ea typeface="宋体" panose="02010600030101010101" pitchFamily="2" charset="-122"/>
                <a:cs typeface="Times New Roman" panose="02020603050405020304" charset="0"/>
              </a:rPr>
              <a:t>可视化扮演的作用远比人们以为的大，纯语言化（purely linguistical）则扮演的作用则远比人们以为的小；并主张可视化在</a:t>
            </a:r>
            <a:r>
              <a:rPr lang="zh-CN" altLang="en-US" sz="2400">
                <a:latin typeface="Times New Roman" panose="02020603050405020304" charset="0"/>
                <a:ea typeface="宋体" panose="02010600030101010101" pitchFamily="2" charset="-122"/>
                <a:cs typeface="Times New Roman" panose="02020603050405020304" charset="0"/>
              </a:rPr>
              <a:t>化学认知中的建构作用。（</a:t>
            </a:r>
            <a:r>
              <a:rPr lang="en-US" altLang="zh-CN" sz="2400">
                <a:latin typeface="Times New Roman" panose="02020603050405020304" charset="0"/>
                <a:ea typeface="宋体" panose="02010600030101010101" pitchFamily="2" charset="-122"/>
                <a:cs typeface="Times New Roman" panose="02020603050405020304" charset="0"/>
                <a:sym typeface="+mn-ea"/>
              </a:rPr>
              <a:t>Rocke, 2010</a:t>
            </a:r>
            <a:r>
              <a:rPr lang="zh-CN" altLang="en-US" sz="2400">
                <a:latin typeface="Times New Roman" panose="02020603050405020304" charset="0"/>
                <a:ea typeface="宋体" panose="02010600030101010101" pitchFamily="2" charset="-122"/>
                <a:cs typeface="Times New Roman" panose="02020603050405020304" charset="0"/>
              </a:rPr>
              <a:t>）</a:t>
            </a:r>
            <a:endParaRPr lang="en-US" altLang="zh-CN" sz="2400">
              <a:latin typeface="Times New Roman" panose="02020603050405020304" charset="0"/>
              <a:ea typeface="宋体" panose="02010600030101010101" pitchFamily="2" charset="-122"/>
              <a:cs typeface="Times New Roman" panose="02020603050405020304" charset="0"/>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nvPicPr>
        <p:blipFill>
          <a:blip r:embed="rId1"/>
          <a:stretch>
            <a:fillRect/>
          </a:stretch>
        </p:blipFill>
        <p:spPr>
          <a:xfrm>
            <a:off x="7886700" y="1392555"/>
            <a:ext cx="3420110" cy="4358640"/>
          </a:xfrm>
          <a:prstGeom prst="rect">
            <a:avLst/>
          </a:prstGeom>
        </p:spPr>
      </p:pic>
      <p:sp>
        <p:nvSpPr>
          <p:cNvPr id="7" name="文本框 6"/>
          <p:cNvSpPr txBox="1"/>
          <p:nvPr/>
        </p:nvSpPr>
        <p:spPr>
          <a:xfrm>
            <a:off x="7934325" y="5857875"/>
            <a:ext cx="3324225" cy="645160"/>
          </a:xfrm>
          <a:prstGeom prst="rect">
            <a:avLst/>
          </a:prstGeom>
          <a:noFill/>
        </p:spPr>
        <p:txBody>
          <a:bodyPr wrap="square" rtlCol="0">
            <a:spAutoFit/>
          </a:bodyPr>
          <a:p>
            <a:pPr algn="ctr"/>
            <a:r>
              <a:rPr lang="zh-CN" altLang="en-US">
                <a:latin typeface="Times New Roman" panose="02020603050405020304" charset="0"/>
                <a:ea typeface="宋体" panose="02010600030101010101" pitchFamily="2" charset="-122"/>
                <a:cs typeface="Times New Roman" panose="02020603050405020304" charset="0"/>
              </a:rPr>
              <a:t>图</a:t>
            </a:r>
            <a:r>
              <a:rPr lang="en-US" altLang="zh-CN">
                <a:latin typeface="Times New Roman" panose="02020603050405020304" charset="0"/>
                <a:ea typeface="宋体" panose="02010600030101010101" pitchFamily="2" charset="-122"/>
                <a:cs typeface="Times New Roman" panose="02020603050405020304" charset="0"/>
              </a:rPr>
              <a:t>4. </a:t>
            </a:r>
            <a:r>
              <a:rPr lang="zh-CN" altLang="en-US">
                <a:latin typeface="Times New Roman" panose="02020603050405020304" charset="0"/>
                <a:ea typeface="宋体" panose="02010600030101010101" pitchFamily="2" charset="-122"/>
                <a:cs typeface="Times New Roman" panose="02020603050405020304" charset="0"/>
              </a:rPr>
              <a:t>氯代苯（</a:t>
            </a:r>
            <a:r>
              <a:rPr lang="zh-CN" altLang="en-US">
                <a:latin typeface="Times New Roman" panose="02020603050405020304" charset="0"/>
                <a:ea typeface="宋体" panose="02010600030101010101" pitchFamily="2" charset="-122"/>
                <a:cs typeface="Times New Roman" panose="02020603050405020304" charset="0"/>
                <a:sym typeface="+mn-ea"/>
              </a:rPr>
              <a:t>C</a:t>
            </a:r>
            <a:r>
              <a:rPr lang="zh-CN" altLang="en-US" baseline="-25000">
                <a:latin typeface="Times New Roman" panose="02020603050405020304" charset="0"/>
                <a:ea typeface="宋体" panose="02010600030101010101" pitchFamily="2" charset="-122"/>
                <a:cs typeface="Times New Roman" panose="02020603050405020304" charset="0"/>
                <a:sym typeface="+mn-ea"/>
              </a:rPr>
              <a:t>6</a:t>
            </a:r>
            <a:r>
              <a:rPr lang="zh-CN" altLang="en-US">
                <a:latin typeface="Times New Roman" panose="02020603050405020304" charset="0"/>
                <a:ea typeface="宋体" panose="02010600030101010101" pitchFamily="2" charset="-122"/>
                <a:cs typeface="Times New Roman" panose="02020603050405020304" charset="0"/>
                <a:sym typeface="+mn-ea"/>
              </a:rPr>
              <a:t>H</a:t>
            </a:r>
            <a:r>
              <a:rPr lang="zh-CN" altLang="en-US" baseline="-25000">
                <a:latin typeface="Times New Roman" panose="02020603050405020304" charset="0"/>
                <a:ea typeface="宋体" panose="02010600030101010101" pitchFamily="2" charset="-122"/>
                <a:cs typeface="Times New Roman" panose="02020603050405020304" charset="0"/>
                <a:sym typeface="+mn-ea"/>
              </a:rPr>
              <a:t>6-n</a:t>
            </a:r>
            <a:r>
              <a:rPr lang="zh-CN" altLang="en-US">
                <a:latin typeface="Times New Roman" panose="02020603050405020304" charset="0"/>
                <a:ea typeface="宋体" panose="02010600030101010101" pitchFamily="2" charset="-122"/>
                <a:cs typeface="Times New Roman" panose="02020603050405020304" charset="0"/>
                <a:sym typeface="+mn-ea"/>
              </a:rPr>
              <a:t>Cl</a:t>
            </a:r>
            <a:r>
              <a:rPr lang="zh-CN" altLang="en-US" baseline="-25000">
                <a:latin typeface="Times New Roman" panose="02020603050405020304" charset="0"/>
                <a:ea typeface="宋体" panose="02010600030101010101" pitchFamily="2" charset="-122"/>
                <a:cs typeface="Times New Roman" panose="02020603050405020304" charset="0"/>
                <a:sym typeface="+mn-ea"/>
              </a:rPr>
              <a:t>n</a:t>
            </a:r>
            <a:r>
              <a:rPr lang="zh-CN" altLang="en-US">
                <a:latin typeface="Times New Roman" panose="02020603050405020304" charset="0"/>
                <a:ea typeface="宋体" panose="02010600030101010101" pitchFamily="2" charset="-122"/>
                <a:cs typeface="Times New Roman" panose="02020603050405020304" charset="0"/>
                <a:sym typeface="+mn-ea"/>
              </a:rPr>
              <a:t>，n </a:t>
            </a:r>
            <a:r>
              <a:rPr lang="en-US" altLang="zh-CN">
                <a:latin typeface="Times New Roman" panose="02020603050405020304" charset="0"/>
                <a:ea typeface="宋体" panose="02010600030101010101" pitchFamily="2" charset="-122"/>
                <a:cs typeface="Times New Roman" panose="02020603050405020304" charset="0"/>
                <a:sym typeface="+mn-ea"/>
              </a:rPr>
              <a:t>=</a:t>
            </a:r>
            <a:r>
              <a:rPr lang="zh-CN" altLang="en-US">
                <a:latin typeface="Times New Roman" panose="02020603050405020304" charset="0"/>
                <a:ea typeface="宋体" panose="02010600030101010101" pitchFamily="2" charset="-122"/>
                <a:cs typeface="Times New Roman" panose="02020603050405020304" charset="0"/>
                <a:sym typeface="+mn-ea"/>
              </a:rPr>
              <a:t>0–6</a:t>
            </a:r>
            <a:r>
              <a:rPr lang="zh-CN" altLang="en-US">
                <a:latin typeface="Times New Roman" panose="02020603050405020304" charset="0"/>
                <a:ea typeface="宋体" panose="02010600030101010101" pitchFamily="2" charset="-122"/>
                <a:cs typeface="Times New Roman" panose="02020603050405020304" charset="0"/>
              </a:rPr>
              <a:t>）之间的关系</a:t>
            </a:r>
            <a:endParaRPr lang="zh-CN" altLang="en-US">
              <a:latin typeface="Times New Roman" panose="02020603050405020304" charset="0"/>
              <a:ea typeface="宋体" panose="02010600030101010101" pitchFamily="2" charset="-122"/>
              <a:cs typeface="Times New Roman" panose="02020603050405020304" charset="0"/>
            </a:endParaRPr>
          </a:p>
        </p:txBody>
      </p:sp>
      <p:sp>
        <p:nvSpPr>
          <p:cNvPr id="8" name="文本框 7"/>
          <p:cNvSpPr txBox="1"/>
          <p:nvPr/>
        </p:nvSpPr>
        <p:spPr>
          <a:xfrm>
            <a:off x="505460" y="842010"/>
            <a:ext cx="7237730" cy="4707890"/>
          </a:xfrm>
          <a:prstGeom prst="rect">
            <a:avLst/>
          </a:prstGeom>
          <a:noFill/>
        </p:spPr>
        <p:txBody>
          <a:bodyPr wrap="square" rtlCol="0">
            <a:spAutoFit/>
          </a:bodyPr>
          <a:p>
            <a:r>
              <a:rPr lang="en-US" altLang="zh-CN" sz="2000" b="1">
                <a:latin typeface="宋体" panose="02010600030101010101" pitchFamily="2" charset="-122"/>
                <a:ea typeface="宋体" panose="02010600030101010101" pitchFamily="2" charset="-122"/>
                <a:cs typeface="宋体" panose="02010600030101010101" pitchFamily="2" charset="-122"/>
                <a:sym typeface="+mn-ea"/>
              </a:rPr>
              <a:t>2.</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凯库勒的对称性</a:t>
            </a:r>
            <a:r>
              <a:rPr lang="en-US" altLang="zh-CN" sz="2000" b="1">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推理</a:t>
            </a:r>
            <a:r>
              <a:rPr lang="en-US" altLang="zh-CN" sz="2000" b="1">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000" b="1">
              <a:latin typeface="宋体" panose="02010600030101010101" pitchFamily="2" charset="-122"/>
              <a:ea typeface="宋体" panose="02010600030101010101" pitchFamily="2" charset="-122"/>
              <a:cs typeface="宋体" panose="02010600030101010101" pitchFamily="2" charset="-122"/>
              <a:sym typeface="+mn-ea"/>
            </a:endParaRPr>
          </a:p>
          <a:p>
            <a:r>
              <a:rPr lang="zh-CN" altLang="en-US" sz="2000">
                <a:latin typeface="宋体" panose="02010600030101010101" pitchFamily="2" charset="-122"/>
                <a:ea typeface="宋体" panose="02010600030101010101" pitchFamily="2" charset="-122"/>
                <a:cs typeface="宋体" panose="02010600030101010101" pitchFamily="2" charset="-122"/>
                <a:sym typeface="+mn-ea"/>
              </a:rPr>
              <a:t>分子是微观世界的东西，我们能够直接观察到的只是宏观的结构。人们基于经验构造假说来理解</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微观</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的分子结构</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b="1">
                <a:latin typeface="宋体" panose="02010600030101010101" pitchFamily="2" charset="-122"/>
                <a:ea typeface="宋体" panose="02010600030101010101" pitchFamily="2" charset="-122"/>
                <a:cs typeface="宋体" panose="02010600030101010101" pitchFamily="2" charset="-122"/>
              </a:rPr>
              <a:t>（</a:t>
            </a:r>
            <a:r>
              <a:rPr lang="en-US" altLang="zh-CN" sz="2000" b="1">
                <a:latin typeface="宋体" panose="02010600030101010101" pitchFamily="2" charset="-122"/>
                <a:ea typeface="宋体" panose="02010600030101010101" pitchFamily="2" charset="-122"/>
                <a:cs typeface="宋体" panose="02010600030101010101" pitchFamily="2" charset="-122"/>
              </a:rPr>
              <a:t>1</a:t>
            </a:r>
            <a:r>
              <a:rPr lang="zh-CN" altLang="en-US" sz="2000" b="1">
                <a:latin typeface="宋体" panose="02010600030101010101" pitchFamily="2" charset="-122"/>
                <a:ea typeface="宋体" panose="02010600030101010101" pitchFamily="2" charset="-122"/>
                <a:cs typeface="宋体" panose="02010600030101010101" pitchFamily="2" charset="-122"/>
              </a:rPr>
              <a:t>）</a:t>
            </a:r>
            <a:r>
              <a:rPr lang="en-US" altLang="zh-CN" sz="2000" b="1">
                <a:latin typeface="宋体" panose="02010600030101010101" pitchFamily="2" charset="-122"/>
                <a:ea typeface="宋体" panose="02010600030101010101" pitchFamily="2" charset="-122"/>
                <a:cs typeface="宋体" panose="02010600030101010101" pitchFamily="2" charset="-122"/>
              </a:rPr>
              <a:t>“</a:t>
            </a:r>
            <a:r>
              <a:rPr lang="zh-CN" altLang="en-US" sz="2000" b="1">
                <a:latin typeface="宋体" panose="02010600030101010101" pitchFamily="2" charset="-122"/>
                <a:ea typeface="宋体" panose="02010600030101010101" pitchFamily="2" charset="-122"/>
                <a:cs typeface="宋体" panose="02010600030101010101" pitchFamily="2" charset="-122"/>
              </a:rPr>
              <a:t>推理</a:t>
            </a:r>
            <a:r>
              <a:rPr lang="en-US" altLang="zh-CN" sz="2000" b="1">
                <a:latin typeface="宋体" panose="02010600030101010101" pitchFamily="2" charset="-122"/>
                <a:ea typeface="宋体" panose="02010600030101010101" pitchFamily="2" charset="-122"/>
                <a:cs typeface="宋体" panose="02010600030101010101" pitchFamily="2" charset="-122"/>
              </a:rPr>
              <a:t>”</a:t>
            </a:r>
            <a:r>
              <a:rPr lang="zh-CN" altLang="en-US" sz="2000" b="1">
                <a:latin typeface="宋体" panose="02010600030101010101" pitchFamily="2" charset="-122"/>
                <a:ea typeface="宋体" panose="02010600030101010101" pitchFamily="2" charset="-122"/>
                <a:cs typeface="宋体" panose="02010600030101010101" pitchFamily="2" charset="-122"/>
              </a:rPr>
              <a:t>背景</a:t>
            </a:r>
            <a:endParaRPr lang="zh-CN" altLang="en-US" sz="2000" b="1">
              <a:latin typeface="宋体" panose="02010600030101010101" pitchFamily="2" charset="-122"/>
              <a:ea typeface="宋体" panose="02010600030101010101" pitchFamily="2" charset="-122"/>
              <a:cs typeface="宋体" panose="02010600030101010101" pitchFamily="2" charset="-122"/>
            </a:endParaRPr>
          </a:p>
          <a:p>
            <a:r>
              <a:rPr lang="en-US" altLang="zh-CN" sz="2000" b="1">
                <a:latin typeface="宋体" panose="02010600030101010101" pitchFamily="2" charset="-122"/>
                <a:ea typeface="宋体" panose="02010600030101010101" pitchFamily="2" charset="-122"/>
                <a:cs typeface="宋体" panose="02010600030101010101" pitchFamily="2" charset="-122"/>
              </a:rPr>
              <a:t>i.</a:t>
            </a:r>
            <a:r>
              <a:rPr lang="zh-CN" altLang="en-US" sz="2000">
                <a:latin typeface="宋体" panose="02010600030101010101" pitchFamily="2" charset="-122"/>
                <a:ea typeface="宋体" panose="02010600030101010101" pitchFamily="2" charset="-122"/>
                <a:cs typeface="宋体" panose="02010600030101010101" pitchFamily="2" charset="-122"/>
              </a:rPr>
              <a:t>到1860年时，化学家们已经知道了苯分子是由6个碳原子和6个氢原子构成的C</a:t>
            </a:r>
            <a:r>
              <a:rPr lang="zh-CN" altLang="en-US" sz="2000" baseline="-25000">
                <a:latin typeface="宋体" panose="02010600030101010101" pitchFamily="2" charset="-122"/>
                <a:ea typeface="宋体" panose="02010600030101010101" pitchFamily="2" charset="-122"/>
                <a:cs typeface="宋体" panose="02010600030101010101" pitchFamily="2" charset="-122"/>
              </a:rPr>
              <a:t>6</a:t>
            </a:r>
            <a:r>
              <a:rPr lang="zh-CN" altLang="en-US" sz="2000">
                <a:latin typeface="宋体" panose="02010600030101010101" pitchFamily="2" charset="-122"/>
                <a:ea typeface="宋体" panose="02010600030101010101" pitchFamily="2" charset="-122"/>
                <a:cs typeface="宋体" panose="02010600030101010101" pitchFamily="2" charset="-122"/>
              </a:rPr>
              <a:t>H</a:t>
            </a:r>
            <a:r>
              <a:rPr lang="zh-CN" altLang="en-US" sz="2000" baseline="-25000">
                <a:latin typeface="宋体" panose="02010600030101010101" pitchFamily="2" charset="-122"/>
                <a:ea typeface="宋体" panose="02010600030101010101" pitchFamily="2" charset="-122"/>
                <a:cs typeface="宋体" panose="02010600030101010101" pitchFamily="2" charset="-122"/>
              </a:rPr>
              <a:t>6</a:t>
            </a:r>
            <a:r>
              <a:rPr lang="zh-CN" altLang="en-US" sz="2000">
                <a:latin typeface="宋体" panose="02010600030101010101" pitchFamily="2" charset="-122"/>
                <a:ea typeface="宋体" panose="02010600030101010101" pitchFamily="2" charset="-122"/>
                <a:cs typeface="宋体" panose="02010600030101010101" pitchFamily="2" charset="-122"/>
              </a:rPr>
              <a:t>，不知道的是苯分子的结构。</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en-US" altLang="zh-CN" sz="2000" b="1">
                <a:latin typeface="宋体" panose="02010600030101010101" pitchFamily="2" charset="-122"/>
                <a:ea typeface="宋体" panose="02010600030101010101" pitchFamily="2" charset="-122"/>
                <a:cs typeface="宋体" panose="02010600030101010101" pitchFamily="2" charset="-122"/>
              </a:rPr>
              <a:t>ii.</a:t>
            </a:r>
            <a:r>
              <a:rPr lang="zh-CN" altLang="en-US" sz="2000">
                <a:latin typeface="宋体" panose="02010600030101010101" pitchFamily="2" charset="-122"/>
                <a:ea typeface="宋体" panose="02010600030101010101" pitchFamily="2" charset="-122"/>
                <a:cs typeface="宋体" panose="02010600030101010101" pitchFamily="2" charset="-122"/>
              </a:rPr>
              <a:t>苯的氯化</a:t>
            </a:r>
            <a:r>
              <a:rPr lang="en-US" altLang="zh-CN" sz="2000">
                <a:latin typeface="宋体" panose="02010600030101010101" pitchFamily="2" charset="-122"/>
                <a:ea typeface="宋体" panose="02010600030101010101" pitchFamily="2" charset="-122"/>
                <a:cs typeface="宋体" panose="02010600030101010101" pitchFamily="2" charset="-122"/>
              </a:rPr>
              <a:t>(</a:t>
            </a:r>
            <a:r>
              <a:rPr lang="zh-CN" altLang="en-US" sz="2000">
                <a:latin typeface="宋体" panose="02010600030101010101" pitchFamily="2" charset="-122"/>
                <a:ea typeface="宋体" panose="02010600030101010101" pitchFamily="2" charset="-122"/>
                <a:cs typeface="宋体" panose="02010600030101010101" pitchFamily="2" charset="-122"/>
              </a:rPr>
              <a:t>见图</a:t>
            </a:r>
            <a:r>
              <a:rPr lang="en-US" altLang="zh-CN" sz="2000">
                <a:latin typeface="宋体" panose="02010600030101010101" pitchFamily="2" charset="-122"/>
                <a:ea typeface="宋体" panose="02010600030101010101" pitchFamily="2" charset="-122"/>
                <a:cs typeface="宋体" panose="02010600030101010101" pitchFamily="2" charset="-122"/>
              </a:rPr>
              <a:t>4</a:t>
            </a:r>
            <a:r>
              <a:rPr lang="en-US" altLang="zh-CN" sz="2000">
                <a:latin typeface="宋体" panose="02010600030101010101" pitchFamily="2" charset="-122"/>
                <a:ea typeface="宋体" panose="02010600030101010101" pitchFamily="2" charset="-122"/>
                <a:cs typeface="宋体" panose="02010600030101010101" pitchFamily="2" charset="-122"/>
              </a:rPr>
              <a:t>)</a:t>
            </a:r>
            <a:r>
              <a:rPr lang="zh-CN" altLang="en-US" sz="2000">
                <a:latin typeface="宋体" panose="02010600030101010101" pitchFamily="2" charset="-122"/>
                <a:ea typeface="宋体" panose="02010600030101010101" pitchFamily="2" charset="-122"/>
                <a:cs typeface="宋体" panose="02010600030101010101" pitchFamily="2" charset="-122"/>
              </a:rPr>
              <a:t>。每一次用一个氯原子取代苯分子中的一个氢原子。取代一个氢原子后的化合物，即苯的单基取代的化合物只有一种。取代两个氢原子后的化合物有三种，即二代苯有三种同分异构体。再进一步的氯化，其中一种二取代苯可以生成三种三代苯，另一种二取代苯可以生成两种三取苯，剩下的一种二取代苯可以生成一种三取代苯...</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图片 3"/>
          <p:cNvPicPr>
            <a:picLocks noChangeAspect="1"/>
          </p:cNvPicPr>
          <p:nvPr/>
        </p:nvPicPr>
        <p:blipFill>
          <a:blip r:embed="rId1"/>
          <a:stretch>
            <a:fillRect/>
          </a:stretch>
        </p:blipFill>
        <p:spPr>
          <a:xfrm>
            <a:off x="7814945" y="1014095"/>
            <a:ext cx="3267075" cy="5019675"/>
          </a:xfrm>
          <a:prstGeom prst="rect">
            <a:avLst/>
          </a:prstGeom>
        </p:spPr>
      </p:pic>
      <p:sp>
        <p:nvSpPr>
          <p:cNvPr id="5" name="文本框 4"/>
          <p:cNvSpPr txBox="1"/>
          <p:nvPr/>
        </p:nvSpPr>
        <p:spPr>
          <a:xfrm>
            <a:off x="8010525" y="6038850"/>
            <a:ext cx="3324225" cy="64516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cs typeface="Times New Roman" panose="02020603050405020304" charset="0"/>
              </a:rPr>
              <a:t>图</a:t>
            </a:r>
            <a:r>
              <a:rPr lang="en-US" altLang="zh-CN">
                <a:latin typeface="Times New Roman" panose="02020603050405020304" charset="0"/>
                <a:ea typeface="宋体" panose="02010600030101010101" pitchFamily="2" charset="-122"/>
                <a:cs typeface="Times New Roman" panose="02020603050405020304" charset="0"/>
              </a:rPr>
              <a:t>5. </a:t>
            </a:r>
            <a:r>
              <a:rPr lang="zh-CN" altLang="en-US">
                <a:latin typeface="Times New Roman" panose="02020603050405020304" charset="0"/>
                <a:ea typeface="宋体" panose="02010600030101010101" pitchFamily="2" charset="-122"/>
                <a:cs typeface="Times New Roman" panose="02020603050405020304" charset="0"/>
              </a:rPr>
              <a:t>基于六角</a:t>
            </a:r>
            <a:r>
              <a:rPr lang="zh-CN" altLang="en-US">
                <a:latin typeface="Times New Roman" panose="02020603050405020304" charset="0"/>
                <a:ea typeface="宋体" panose="02010600030101010101" pitchFamily="2" charset="-122"/>
                <a:cs typeface="Times New Roman" panose="02020603050405020304" charset="0"/>
              </a:rPr>
              <a:t>形对称的氯代苯的同分异构体C</a:t>
            </a:r>
            <a:r>
              <a:rPr lang="zh-CN" altLang="en-US" baseline="-25000">
                <a:latin typeface="Times New Roman" panose="02020603050405020304" charset="0"/>
                <a:ea typeface="宋体" panose="02010600030101010101" pitchFamily="2" charset="-122"/>
                <a:cs typeface="Times New Roman" panose="02020603050405020304" charset="0"/>
              </a:rPr>
              <a:t>6</a:t>
            </a:r>
            <a:r>
              <a:rPr lang="zh-CN" altLang="en-US">
                <a:latin typeface="Times New Roman" panose="02020603050405020304" charset="0"/>
                <a:ea typeface="宋体" panose="02010600030101010101" pitchFamily="2" charset="-122"/>
                <a:cs typeface="Times New Roman" panose="02020603050405020304" charset="0"/>
              </a:rPr>
              <a:t>H</a:t>
            </a:r>
            <a:r>
              <a:rPr lang="zh-CN" altLang="en-US" baseline="-25000">
                <a:latin typeface="Times New Roman" panose="02020603050405020304" charset="0"/>
                <a:ea typeface="宋体" panose="02010600030101010101" pitchFamily="2" charset="-122"/>
                <a:cs typeface="Times New Roman" panose="02020603050405020304" charset="0"/>
              </a:rPr>
              <a:t>6-n</a:t>
            </a:r>
            <a:r>
              <a:rPr lang="zh-CN" altLang="en-US">
                <a:latin typeface="Times New Roman" panose="02020603050405020304" charset="0"/>
                <a:ea typeface="宋体" panose="02010600030101010101" pitchFamily="2" charset="-122"/>
                <a:cs typeface="Times New Roman" panose="02020603050405020304" charset="0"/>
              </a:rPr>
              <a:t>Cl</a:t>
            </a:r>
            <a:r>
              <a:rPr lang="zh-CN" altLang="en-US" baseline="-25000">
                <a:latin typeface="Times New Roman" panose="02020603050405020304" charset="0"/>
                <a:ea typeface="宋体" panose="02010600030101010101" pitchFamily="2" charset="-122"/>
                <a:cs typeface="Times New Roman" panose="02020603050405020304" charset="0"/>
              </a:rPr>
              <a:t>n</a:t>
            </a:r>
            <a:r>
              <a:rPr lang="zh-CN" altLang="en-US">
                <a:latin typeface="Times New Roman" panose="02020603050405020304" charset="0"/>
                <a:ea typeface="宋体" panose="02010600030101010101" pitchFamily="2" charset="-122"/>
                <a:cs typeface="Times New Roman" panose="02020603050405020304" charset="0"/>
              </a:rPr>
              <a:t>，n </a:t>
            </a:r>
            <a:r>
              <a:rPr lang="en-US" altLang="zh-CN">
                <a:latin typeface="Times New Roman" panose="02020603050405020304" charset="0"/>
                <a:ea typeface="宋体" panose="02010600030101010101" pitchFamily="2" charset="-122"/>
                <a:cs typeface="Times New Roman" panose="02020603050405020304" charset="0"/>
              </a:rPr>
              <a:t>=</a:t>
            </a:r>
            <a:r>
              <a:rPr lang="zh-CN" altLang="en-US">
                <a:latin typeface="Times New Roman" panose="02020603050405020304" charset="0"/>
                <a:ea typeface="宋体" panose="02010600030101010101" pitchFamily="2" charset="-122"/>
                <a:cs typeface="Times New Roman" panose="02020603050405020304" charset="0"/>
              </a:rPr>
              <a:t>0–6。</a:t>
            </a:r>
            <a:endParaRPr lang="zh-CN" altLang="en-US">
              <a:latin typeface="Times New Roman" panose="02020603050405020304" charset="0"/>
              <a:ea typeface="宋体" panose="02010600030101010101" pitchFamily="2" charset="-122"/>
              <a:cs typeface="Times New Roman" panose="02020603050405020304" charset="0"/>
            </a:endParaRPr>
          </a:p>
        </p:txBody>
      </p:sp>
      <p:sp>
        <p:nvSpPr>
          <p:cNvPr id="6" name="文本框 5"/>
          <p:cNvSpPr txBox="1"/>
          <p:nvPr/>
        </p:nvSpPr>
        <p:spPr>
          <a:xfrm>
            <a:off x="608330" y="2393950"/>
            <a:ext cx="7124700" cy="2676525"/>
          </a:xfrm>
          <a:prstGeom prst="rect">
            <a:avLst/>
          </a:prstGeom>
          <a:noFill/>
        </p:spPr>
        <p:txBody>
          <a:bodyPr wrap="square" rtlCol="0">
            <a:spAutoFit/>
          </a:bodyPr>
          <a:p>
            <a:r>
              <a:rPr lang="en-US" altLang="zh-CN" sz="2400" b="1">
                <a:latin typeface="Times New Roman" panose="02020603050405020304" charset="0"/>
                <a:ea typeface="宋体" panose="02010600030101010101" pitchFamily="2" charset="-122"/>
                <a:cs typeface="Times New Roman" panose="02020603050405020304" charset="0"/>
              </a:rPr>
              <a:t>2.</a:t>
            </a:r>
            <a:r>
              <a:rPr lang="zh-CN" altLang="en-US" sz="2400" b="1">
                <a:latin typeface="Times New Roman" panose="02020603050405020304" charset="0"/>
                <a:ea typeface="宋体" panose="02010600030101010101" pitchFamily="2" charset="-122"/>
                <a:cs typeface="Times New Roman" panose="02020603050405020304" charset="0"/>
              </a:rPr>
              <a:t>凯库勒的</a:t>
            </a:r>
            <a:r>
              <a:rPr lang="en-US" altLang="zh-CN" sz="2400" b="1">
                <a:latin typeface="Times New Roman" panose="02020603050405020304" charset="0"/>
                <a:ea typeface="宋体" panose="02010600030101010101" pitchFamily="2" charset="-122"/>
                <a:cs typeface="Times New Roman" panose="02020603050405020304" charset="0"/>
              </a:rPr>
              <a:t>“</a:t>
            </a:r>
            <a:r>
              <a:rPr lang="zh-CN" altLang="en-US" sz="2400" b="1">
                <a:latin typeface="Times New Roman" panose="02020603050405020304" charset="0"/>
                <a:ea typeface="宋体" panose="02010600030101010101" pitchFamily="2" charset="-122"/>
                <a:cs typeface="Times New Roman" panose="02020603050405020304" charset="0"/>
              </a:rPr>
              <a:t>推理</a:t>
            </a:r>
            <a:r>
              <a:rPr lang="en-US" altLang="zh-CN" sz="2400" b="1">
                <a:latin typeface="Times New Roman" panose="02020603050405020304" charset="0"/>
                <a:ea typeface="宋体" panose="02010600030101010101" pitchFamily="2" charset="-122"/>
                <a:cs typeface="Times New Roman" panose="02020603050405020304" charset="0"/>
              </a:rPr>
              <a:t>”/</a:t>
            </a:r>
            <a:r>
              <a:rPr lang="zh-CN" altLang="en-US" sz="2400" b="1">
                <a:latin typeface="Times New Roman" panose="02020603050405020304" charset="0"/>
                <a:ea typeface="宋体" panose="02010600030101010101" pitchFamily="2" charset="-122"/>
                <a:cs typeface="Times New Roman" panose="02020603050405020304" charset="0"/>
              </a:rPr>
              <a:t>猜想</a:t>
            </a:r>
            <a:endParaRPr lang="zh-CN" altLang="en-US" sz="2400" b="1">
              <a:latin typeface="Times New Roman" panose="02020603050405020304" charset="0"/>
              <a:ea typeface="宋体" panose="02010600030101010101" pitchFamily="2" charset="-122"/>
              <a:cs typeface="Times New Roman" panose="02020603050405020304" charset="0"/>
            </a:endParaRPr>
          </a:p>
          <a:p>
            <a:endParaRPr lang="zh-CN" altLang="en-US" sz="2400" b="1">
              <a:latin typeface="Times New Roman" panose="02020603050405020304" charset="0"/>
              <a:ea typeface="宋体" panose="02010600030101010101" pitchFamily="2" charset="-122"/>
              <a:cs typeface="Times New Roman" panose="02020603050405020304" charset="0"/>
            </a:endParaRPr>
          </a:p>
          <a:p>
            <a:r>
              <a:rPr lang="zh-CN" altLang="en-US" sz="2400">
                <a:latin typeface="Times New Roman" panose="02020603050405020304" charset="0"/>
                <a:ea typeface="宋体" panose="02010600030101010101" pitchFamily="2" charset="-122"/>
                <a:cs typeface="Times New Roman" panose="02020603050405020304" charset="0"/>
              </a:rPr>
              <a:t>为了解释氯代苯同分异构体间的规律，凯库勒提出苯的六角对称结构分子结构(见图</a:t>
            </a:r>
            <a:r>
              <a:rPr lang="en-US" altLang="zh-CN" sz="2400">
                <a:latin typeface="Times New Roman" panose="02020603050405020304" charset="0"/>
                <a:ea typeface="宋体" panose="02010600030101010101" pitchFamily="2" charset="-122"/>
                <a:cs typeface="Times New Roman" panose="02020603050405020304" charset="0"/>
              </a:rPr>
              <a:t>5</a:t>
            </a:r>
            <a:r>
              <a:rPr lang="zh-CN" altLang="en-US" sz="2400">
                <a:latin typeface="Times New Roman" panose="02020603050405020304" charset="0"/>
                <a:ea typeface="宋体" panose="02010600030101010101" pitchFamily="2" charset="-122"/>
                <a:cs typeface="Times New Roman" panose="02020603050405020304" charset="0"/>
              </a:rPr>
              <a:t>)。</a:t>
            </a:r>
            <a:endParaRPr lang="zh-CN" altLang="en-US" sz="2400">
              <a:latin typeface="Times New Roman" panose="02020603050405020304" charset="0"/>
              <a:ea typeface="宋体" panose="02010600030101010101" pitchFamily="2" charset="-122"/>
              <a:cs typeface="Times New Roman" panose="02020603050405020304" charset="0"/>
            </a:endParaRPr>
          </a:p>
          <a:p>
            <a:endParaRPr lang="zh-CN" altLang="en-US" sz="2400">
              <a:latin typeface="Times New Roman" panose="02020603050405020304" charset="0"/>
              <a:ea typeface="宋体" panose="02010600030101010101" pitchFamily="2" charset="-122"/>
              <a:cs typeface="Times New Roman" panose="02020603050405020304" charset="0"/>
            </a:endParaRPr>
          </a:p>
          <a:p>
            <a:r>
              <a:rPr lang="zh-CN" altLang="en-US" sz="2400">
                <a:latin typeface="宋体" panose="02010600030101010101" pitchFamily="2" charset="-122"/>
                <a:ea typeface="宋体" panose="02010600030101010101" pitchFamily="2" charset="-122"/>
                <a:cs typeface="宋体" panose="02010600030101010101" pitchFamily="2" charset="-122"/>
                <a:sym typeface="+mn-ea"/>
              </a:rPr>
              <a:t>（苯的</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6</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个氢原子需要是等价的，这也是一种对称性。）</a:t>
            </a:r>
            <a:endParaRPr lang="zh-CN" altLang="en-US" sz="2400">
              <a:latin typeface="Times New Roman" panose="02020603050405020304" charset="0"/>
              <a:ea typeface="宋体" panose="02010600030101010101" pitchFamily="2" charset="-122"/>
              <a:cs typeface="Times New Roman" panose="02020603050405020304" charset="0"/>
            </a:endParaRPr>
          </a:p>
        </p:txBody>
      </p:sp>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4" name="文本框 3"/>
          <p:cNvSpPr txBox="1"/>
          <p:nvPr/>
        </p:nvSpPr>
        <p:spPr>
          <a:xfrm>
            <a:off x="590550" y="1428750"/>
            <a:ext cx="7239000" cy="2030095"/>
          </a:xfrm>
          <a:prstGeom prst="rect">
            <a:avLst/>
          </a:prstGeom>
          <a:noFill/>
        </p:spPr>
        <p:txBody>
          <a:bodyPr wrap="square" rtlCol="0">
            <a:spAutoFit/>
          </a:bodyPr>
          <a:p>
            <a:r>
              <a:rPr lang="en-US" altLang="zh-CN" b="1">
                <a:latin typeface="Times New Roman" panose="02020603050405020304" charset="0"/>
                <a:ea typeface="宋体" panose="02010600030101010101" pitchFamily="2" charset="-122"/>
                <a:cs typeface="Times New Roman" panose="02020603050405020304" charset="0"/>
                <a:sym typeface="+mn-ea"/>
              </a:rPr>
              <a:t>3.“</a:t>
            </a:r>
            <a:r>
              <a:rPr lang="zh-CN" altLang="en-US" b="1">
                <a:latin typeface="Times New Roman" panose="02020603050405020304" charset="0"/>
                <a:ea typeface="宋体" panose="02010600030101010101" pitchFamily="2" charset="-122"/>
                <a:cs typeface="Times New Roman" panose="02020603050405020304" charset="0"/>
                <a:sym typeface="+mn-ea"/>
              </a:rPr>
              <a:t>推理</a:t>
            </a:r>
            <a:r>
              <a:rPr lang="en-US" altLang="zh-CN" b="1">
                <a:latin typeface="Times New Roman" panose="02020603050405020304" charset="0"/>
                <a:ea typeface="宋体" panose="02010600030101010101" pitchFamily="2" charset="-122"/>
                <a:cs typeface="Times New Roman" panose="02020603050405020304" charset="0"/>
                <a:sym typeface="+mn-ea"/>
              </a:rPr>
              <a:t>”</a:t>
            </a:r>
            <a:r>
              <a:rPr lang="zh-CN" altLang="en-US" b="1">
                <a:latin typeface="Times New Roman" panose="02020603050405020304" charset="0"/>
                <a:ea typeface="宋体" panose="02010600030101010101" pitchFamily="2" charset="-122"/>
                <a:cs typeface="Times New Roman" panose="02020603050405020304" charset="0"/>
                <a:sym typeface="+mn-ea"/>
              </a:rPr>
              <a:t>面临的问题</a:t>
            </a:r>
            <a:endParaRPr lang="en-US" altLang="zh-CN" b="1">
              <a:latin typeface="Times New Roman" panose="02020603050405020304" charset="0"/>
              <a:ea typeface="宋体" panose="02010600030101010101" pitchFamily="2" charset="-122"/>
              <a:cs typeface="Times New Roman" panose="02020603050405020304" charset="0"/>
            </a:endParaRPr>
          </a:p>
          <a:p>
            <a:r>
              <a:rPr lang="en-US" altLang="zh-CN">
                <a:latin typeface="Times New Roman" panose="02020603050405020304" charset="0"/>
                <a:ea typeface="宋体" panose="02010600030101010101" pitchFamily="2" charset="-122"/>
                <a:cs typeface="Times New Roman" panose="02020603050405020304" charset="0"/>
                <a:sym typeface="+mn-ea"/>
              </a:rPr>
              <a:t>六角形对称性与凯库勒之前提出的碳原子4价的规则不符合。</a:t>
            </a:r>
            <a:endParaRPr lang="en-US" altLang="zh-CN">
              <a:latin typeface="Times New Roman" panose="02020603050405020304" charset="0"/>
              <a:ea typeface="宋体" panose="02010600030101010101" pitchFamily="2" charset="-122"/>
              <a:cs typeface="Times New Roman" panose="02020603050405020304" charset="0"/>
            </a:endParaRPr>
          </a:p>
          <a:p>
            <a:endParaRPr lang="zh-CN" altLang="en-US">
              <a:latin typeface="Times New Roman" panose="02020603050405020304" charset="0"/>
              <a:ea typeface="宋体" panose="02010600030101010101" pitchFamily="2" charset="-122"/>
              <a:cs typeface="Times New Roman" panose="02020603050405020304" charset="0"/>
            </a:endParaRPr>
          </a:p>
          <a:p>
            <a:r>
              <a:rPr lang="zh-CN" altLang="en-US">
                <a:latin typeface="Times New Roman" panose="02020603050405020304" charset="0"/>
                <a:ea typeface="宋体" panose="02010600030101010101" pitchFamily="2" charset="-122"/>
                <a:cs typeface="Times New Roman" panose="02020603050405020304" charset="0"/>
                <a:sym typeface="+mn-ea"/>
              </a:rPr>
              <a:t>价键原则要求苯分子的碳碳键单双键交替排列（见图</a:t>
            </a:r>
            <a:r>
              <a:rPr lang="en-US" altLang="zh-CN">
                <a:latin typeface="Times New Roman" panose="02020603050405020304" charset="0"/>
                <a:ea typeface="宋体" panose="02010600030101010101" pitchFamily="2" charset="-122"/>
                <a:cs typeface="Times New Roman" panose="02020603050405020304" charset="0"/>
                <a:sym typeface="+mn-ea"/>
              </a:rPr>
              <a:t>6</a:t>
            </a:r>
            <a:r>
              <a:rPr lang="zh-CN" altLang="en-US">
                <a:latin typeface="Times New Roman" panose="02020603050405020304" charset="0"/>
                <a:ea typeface="宋体" panose="02010600030101010101" pitchFamily="2" charset="-122"/>
                <a:cs typeface="Times New Roman" panose="02020603050405020304" charset="0"/>
                <a:sym typeface="+mn-ea"/>
              </a:rPr>
              <a:t>）。</a:t>
            </a:r>
            <a:endParaRPr lang="zh-CN" altLang="en-US">
              <a:latin typeface="Times New Roman" panose="02020603050405020304" charset="0"/>
              <a:ea typeface="宋体" panose="02010600030101010101" pitchFamily="2" charset="-122"/>
              <a:cs typeface="Times New Roman" panose="02020603050405020304" charset="0"/>
              <a:sym typeface="+mn-ea"/>
            </a:endParaRPr>
          </a:p>
          <a:p>
            <a:endParaRPr lang="zh-CN" altLang="en-US"/>
          </a:p>
          <a:p>
            <a:r>
              <a:rPr lang="zh-CN" altLang="en-US">
                <a:latin typeface="宋体" panose="02010600030101010101" pitchFamily="2" charset="-122"/>
                <a:ea typeface="宋体" panose="02010600030101010101" pitchFamily="2" charset="-122"/>
                <a:cs typeface="宋体" panose="02010600030101010101" pitchFamily="2" charset="-122"/>
              </a:rPr>
              <a:t>然而，图</a:t>
            </a:r>
            <a:r>
              <a:rPr lang="en-US" altLang="zh-CN">
                <a:latin typeface="宋体" panose="02010600030101010101" pitchFamily="2" charset="-122"/>
                <a:ea typeface="宋体" panose="02010600030101010101" pitchFamily="2" charset="-122"/>
                <a:cs typeface="宋体" panose="02010600030101010101" pitchFamily="2" charset="-122"/>
              </a:rPr>
              <a:t>6</a:t>
            </a:r>
            <a:r>
              <a:rPr lang="zh-CN" altLang="en-US">
                <a:latin typeface="宋体" panose="02010600030101010101" pitchFamily="2" charset="-122"/>
                <a:ea typeface="宋体" panose="02010600030101010101" pitchFamily="2" charset="-122"/>
                <a:cs typeface="宋体" panose="02010600030101010101" pitchFamily="2" charset="-122"/>
              </a:rPr>
              <a:t>结构的苯分子的三氯代苯会有</a:t>
            </a:r>
            <a:r>
              <a:rPr lang="en-US" altLang="zh-CN">
                <a:latin typeface="宋体" panose="02010600030101010101" pitchFamily="2" charset="-122"/>
                <a:ea typeface="宋体" panose="02010600030101010101" pitchFamily="2" charset="-122"/>
                <a:cs typeface="宋体" panose="02010600030101010101" pitchFamily="2" charset="-122"/>
              </a:rPr>
              <a:t>4</a:t>
            </a:r>
            <a:r>
              <a:rPr lang="zh-CN" altLang="en-US">
                <a:latin typeface="宋体" panose="02010600030101010101" pitchFamily="2" charset="-122"/>
                <a:ea typeface="宋体" panose="02010600030101010101" pitchFamily="2" charset="-122"/>
                <a:cs typeface="宋体" panose="02010600030101010101" pitchFamily="2" charset="-122"/>
              </a:rPr>
              <a:t>种同分异构体</a:t>
            </a:r>
            <a:r>
              <a:rPr lang="en-US" altLang="zh-CN">
                <a:latin typeface="宋体" panose="02010600030101010101" pitchFamily="2" charset="-122"/>
                <a:ea typeface="宋体" panose="02010600030101010101" pitchFamily="2" charset="-122"/>
                <a:cs typeface="宋体" panose="02010600030101010101" pitchFamily="2" charset="-122"/>
              </a:rPr>
              <a:t>(</a:t>
            </a:r>
            <a:r>
              <a:rPr lang="zh-CN" altLang="en-US">
                <a:latin typeface="宋体" panose="02010600030101010101" pitchFamily="2" charset="-122"/>
                <a:ea typeface="宋体" panose="02010600030101010101" pitchFamily="2" charset="-122"/>
                <a:cs typeface="宋体" panose="02010600030101010101" pitchFamily="2" charset="-122"/>
              </a:rPr>
              <a:t>见图</a:t>
            </a:r>
            <a:r>
              <a:rPr lang="en-US" altLang="zh-CN">
                <a:latin typeface="宋体" panose="02010600030101010101" pitchFamily="2" charset="-122"/>
                <a:ea typeface="宋体" panose="02010600030101010101" pitchFamily="2" charset="-122"/>
                <a:cs typeface="宋体" panose="02010600030101010101" pitchFamily="2" charset="-122"/>
              </a:rPr>
              <a:t>7</a:t>
            </a:r>
            <a:r>
              <a:rPr lang="en-US" altLang="zh-CN">
                <a:latin typeface="宋体" panose="02010600030101010101" pitchFamily="2" charset="-122"/>
                <a:ea typeface="宋体" panose="02010600030101010101" pitchFamily="2" charset="-122"/>
                <a:cs typeface="宋体" panose="02010600030101010101" pitchFamily="2" charset="-122"/>
              </a:rPr>
              <a:t>)</a:t>
            </a:r>
            <a:r>
              <a:rPr lang="zh-CN" altLang="en-US">
                <a:latin typeface="宋体" panose="02010600030101010101" pitchFamily="2" charset="-122"/>
                <a:ea typeface="宋体" panose="02010600030101010101" pitchFamily="2" charset="-122"/>
                <a:cs typeface="宋体" panose="02010600030101010101" pitchFamily="2" charset="-122"/>
              </a:rPr>
              <a:t>，而非经验发现的</a:t>
            </a:r>
            <a:r>
              <a:rPr lang="en-US" altLang="zh-CN">
                <a:latin typeface="宋体" panose="02010600030101010101" pitchFamily="2" charset="-122"/>
                <a:ea typeface="宋体" panose="02010600030101010101" pitchFamily="2" charset="-122"/>
                <a:cs typeface="宋体" panose="02010600030101010101" pitchFamily="2" charset="-122"/>
              </a:rPr>
              <a:t>3</a:t>
            </a:r>
            <a:r>
              <a:rPr lang="zh-CN" altLang="en-US">
                <a:latin typeface="宋体" panose="02010600030101010101" pitchFamily="2" charset="-122"/>
                <a:ea typeface="宋体" panose="02010600030101010101" pitchFamily="2" charset="-122"/>
                <a:cs typeface="宋体" panose="02010600030101010101" pitchFamily="2" charset="-122"/>
              </a:rPr>
              <a:t>种。</a:t>
            </a:r>
            <a:endParaRPr lang="zh-CN" altLang="en-US">
              <a:latin typeface="宋体" panose="02010600030101010101" pitchFamily="2" charset="-122"/>
              <a:ea typeface="宋体" panose="02010600030101010101" pitchFamily="2" charset="-122"/>
              <a:cs typeface="宋体" panose="02010600030101010101" pitchFamily="2" charset="-122"/>
            </a:endParaRPr>
          </a:p>
        </p:txBody>
      </p:sp>
      <p:pic>
        <p:nvPicPr>
          <p:cNvPr id="7" name="图片 6"/>
          <p:cNvPicPr>
            <a:picLocks noChangeAspect="1"/>
          </p:cNvPicPr>
          <p:nvPr>
            <p:custDataLst>
              <p:tags r:id="rId1"/>
            </p:custDataLst>
          </p:nvPr>
        </p:nvPicPr>
        <p:blipFill>
          <a:blip r:embed="rId2"/>
          <a:stretch>
            <a:fillRect/>
          </a:stretch>
        </p:blipFill>
        <p:spPr>
          <a:xfrm>
            <a:off x="7896225" y="1133475"/>
            <a:ext cx="3200400" cy="1581150"/>
          </a:xfrm>
          <a:prstGeom prst="rect">
            <a:avLst/>
          </a:prstGeom>
        </p:spPr>
      </p:pic>
      <p:sp>
        <p:nvSpPr>
          <p:cNvPr id="8" name="文本框 7"/>
          <p:cNvSpPr txBox="1"/>
          <p:nvPr/>
        </p:nvSpPr>
        <p:spPr>
          <a:xfrm>
            <a:off x="7830185" y="2742565"/>
            <a:ext cx="4008755" cy="368300"/>
          </a:xfrm>
          <a:prstGeom prst="rect">
            <a:avLst/>
          </a:prstGeom>
          <a:noFill/>
        </p:spPr>
        <p:txBody>
          <a:bodyPr wrap="square" rtlCol="0">
            <a:spAutoFit/>
          </a:bodyPr>
          <a:p>
            <a:r>
              <a:rPr lang="zh-CN" altLang="en-US">
                <a:latin typeface="Times New Roman" panose="02020603050405020304" charset="0"/>
                <a:ea typeface="宋体" panose="02010600030101010101" pitchFamily="2" charset="-122"/>
                <a:cs typeface="Times New Roman" panose="02020603050405020304" charset="0"/>
              </a:rPr>
              <a:t>图</a:t>
            </a:r>
            <a:r>
              <a:rPr lang="en-US" altLang="zh-CN">
                <a:latin typeface="Times New Roman" panose="02020603050405020304" charset="0"/>
                <a:ea typeface="宋体" panose="02010600030101010101" pitchFamily="2" charset="-122"/>
                <a:cs typeface="Times New Roman" panose="02020603050405020304" charset="0"/>
              </a:rPr>
              <a:t>6. </a:t>
            </a:r>
            <a:r>
              <a:rPr lang="zh-CN" altLang="en-US">
                <a:latin typeface="Times New Roman" panose="02020603050405020304" charset="0"/>
                <a:ea typeface="宋体" panose="02010600030101010101" pitchFamily="2" charset="-122"/>
                <a:cs typeface="Times New Roman" panose="02020603050405020304" charset="0"/>
              </a:rPr>
              <a:t>单双键交替排列的苯分子结构。</a:t>
            </a:r>
            <a:endParaRPr lang="zh-CN" altLang="en-US">
              <a:latin typeface="Times New Roman" panose="02020603050405020304" charset="0"/>
              <a:ea typeface="宋体" panose="02010600030101010101" pitchFamily="2" charset="-122"/>
              <a:cs typeface="Times New Roman" panose="02020603050405020304" charset="0"/>
            </a:endParaRPr>
          </a:p>
        </p:txBody>
      </p:sp>
      <p:pic>
        <p:nvPicPr>
          <p:cNvPr id="5" name="图片 4"/>
          <p:cNvPicPr>
            <a:picLocks noChangeAspect="1"/>
          </p:cNvPicPr>
          <p:nvPr/>
        </p:nvPicPr>
        <p:blipFill>
          <a:blip r:embed="rId3"/>
          <a:stretch>
            <a:fillRect/>
          </a:stretch>
        </p:blipFill>
        <p:spPr>
          <a:xfrm>
            <a:off x="1204595" y="4290695"/>
            <a:ext cx="1976120" cy="1866265"/>
          </a:xfrm>
          <a:prstGeom prst="rect">
            <a:avLst/>
          </a:prstGeom>
        </p:spPr>
      </p:pic>
      <p:sp>
        <p:nvSpPr>
          <p:cNvPr id="9" name="矩形 8"/>
          <p:cNvSpPr/>
          <p:nvPr/>
        </p:nvSpPr>
        <p:spPr>
          <a:xfrm>
            <a:off x="2016125" y="4381500"/>
            <a:ext cx="391160" cy="238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latin typeface="Times New Roman" panose="02020603050405020304" charset="0"/>
                <a:cs typeface="Times New Roman" panose="02020603050405020304" charset="0"/>
                <a:sym typeface="+mn-ea"/>
              </a:rPr>
              <a:t>Cl</a:t>
            </a:r>
            <a:endParaRPr lang="zh-CN" altLang="en-US" sz="1600"/>
          </a:p>
        </p:txBody>
      </p:sp>
      <p:sp>
        <p:nvSpPr>
          <p:cNvPr id="10" name="矩形 9"/>
          <p:cNvSpPr/>
          <p:nvPr/>
        </p:nvSpPr>
        <p:spPr>
          <a:xfrm>
            <a:off x="2711450" y="4743450"/>
            <a:ext cx="391160" cy="238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latin typeface="Times New Roman" panose="02020603050405020304" charset="0"/>
                <a:cs typeface="Times New Roman" panose="02020603050405020304" charset="0"/>
                <a:sym typeface="+mn-ea"/>
              </a:rPr>
              <a:t>Cl</a:t>
            </a:r>
            <a:endParaRPr lang="zh-CN" altLang="en-US" sz="1600"/>
          </a:p>
        </p:txBody>
      </p:sp>
      <p:pic>
        <p:nvPicPr>
          <p:cNvPr id="11" name="图片 10"/>
          <p:cNvPicPr>
            <a:picLocks noChangeAspect="1"/>
          </p:cNvPicPr>
          <p:nvPr/>
        </p:nvPicPr>
        <p:blipFill>
          <a:blip r:embed="rId3"/>
          <a:stretch>
            <a:fillRect/>
          </a:stretch>
        </p:blipFill>
        <p:spPr>
          <a:xfrm>
            <a:off x="3528695" y="4309745"/>
            <a:ext cx="1976120" cy="1866265"/>
          </a:xfrm>
          <a:prstGeom prst="rect">
            <a:avLst/>
          </a:prstGeom>
        </p:spPr>
      </p:pic>
      <p:sp>
        <p:nvSpPr>
          <p:cNvPr id="12" name="矩形 11"/>
          <p:cNvSpPr/>
          <p:nvPr/>
        </p:nvSpPr>
        <p:spPr>
          <a:xfrm>
            <a:off x="4340225" y="4400550"/>
            <a:ext cx="391160" cy="238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latin typeface="Times New Roman" panose="02020603050405020304" charset="0"/>
                <a:cs typeface="Times New Roman" panose="02020603050405020304" charset="0"/>
                <a:sym typeface="+mn-ea"/>
              </a:rPr>
              <a:t>Cl</a:t>
            </a:r>
            <a:endParaRPr lang="zh-CN" altLang="en-US" sz="1600"/>
          </a:p>
        </p:txBody>
      </p:sp>
      <p:sp>
        <p:nvSpPr>
          <p:cNvPr id="13" name="矩形 12"/>
          <p:cNvSpPr/>
          <p:nvPr/>
        </p:nvSpPr>
        <p:spPr>
          <a:xfrm>
            <a:off x="5010150" y="5534025"/>
            <a:ext cx="391160" cy="238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latin typeface="Times New Roman" panose="02020603050405020304" charset="0"/>
                <a:cs typeface="Times New Roman" panose="02020603050405020304" charset="0"/>
                <a:sym typeface="+mn-ea"/>
              </a:rPr>
              <a:t>Cl</a:t>
            </a:r>
            <a:endParaRPr lang="zh-CN" altLang="en-US" sz="1600"/>
          </a:p>
        </p:txBody>
      </p:sp>
      <p:pic>
        <p:nvPicPr>
          <p:cNvPr id="14" name="图片 13"/>
          <p:cNvPicPr>
            <a:picLocks noChangeAspect="1"/>
          </p:cNvPicPr>
          <p:nvPr/>
        </p:nvPicPr>
        <p:blipFill>
          <a:blip r:embed="rId3"/>
          <a:stretch>
            <a:fillRect/>
          </a:stretch>
        </p:blipFill>
        <p:spPr>
          <a:xfrm>
            <a:off x="5854065" y="4381500"/>
            <a:ext cx="1976120" cy="1866265"/>
          </a:xfrm>
          <a:prstGeom prst="rect">
            <a:avLst/>
          </a:prstGeom>
        </p:spPr>
      </p:pic>
      <p:sp>
        <p:nvSpPr>
          <p:cNvPr id="15" name="矩形 14"/>
          <p:cNvSpPr/>
          <p:nvPr/>
        </p:nvSpPr>
        <p:spPr>
          <a:xfrm>
            <a:off x="6665595" y="4472305"/>
            <a:ext cx="391160" cy="238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latin typeface="Times New Roman" panose="02020603050405020304" charset="0"/>
                <a:cs typeface="Times New Roman" panose="02020603050405020304" charset="0"/>
                <a:sym typeface="+mn-ea"/>
              </a:rPr>
              <a:t>Cl</a:t>
            </a:r>
            <a:endParaRPr lang="zh-CN" altLang="en-US" sz="1600"/>
          </a:p>
        </p:txBody>
      </p:sp>
      <p:sp>
        <p:nvSpPr>
          <p:cNvPr id="16" name="矩形 15"/>
          <p:cNvSpPr/>
          <p:nvPr/>
        </p:nvSpPr>
        <p:spPr>
          <a:xfrm>
            <a:off x="6698615" y="5937885"/>
            <a:ext cx="391160" cy="238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latin typeface="Times New Roman" panose="02020603050405020304" charset="0"/>
                <a:cs typeface="Times New Roman" panose="02020603050405020304" charset="0"/>
                <a:sym typeface="+mn-ea"/>
              </a:rPr>
              <a:t>Cl</a:t>
            </a:r>
            <a:endParaRPr lang="zh-CN" altLang="en-US" sz="1600"/>
          </a:p>
        </p:txBody>
      </p:sp>
      <p:pic>
        <p:nvPicPr>
          <p:cNvPr id="17" name="图片 16"/>
          <p:cNvPicPr>
            <a:picLocks noChangeAspect="1"/>
          </p:cNvPicPr>
          <p:nvPr/>
        </p:nvPicPr>
        <p:blipFill>
          <a:blip r:embed="rId3"/>
          <a:stretch>
            <a:fillRect/>
          </a:stretch>
        </p:blipFill>
        <p:spPr>
          <a:xfrm>
            <a:off x="8282940" y="4381500"/>
            <a:ext cx="1976120" cy="1866265"/>
          </a:xfrm>
          <a:prstGeom prst="rect">
            <a:avLst/>
          </a:prstGeom>
        </p:spPr>
      </p:pic>
      <p:sp>
        <p:nvSpPr>
          <p:cNvPr id="18" name="矩形 17"/>
          <p:cNvSpPr/>
          <p:nvPr/>
        </p:nvSpPr>
        <p:spPr>
          <a:xfrm>
            <a:off x="9094470" y="4472305"/>
            <a:ext cx="391160" cy="238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latin typeface="Times New Roman" panose="02020603050405020304" charset="0"/>
                <a:cs typeface="Times New Roman" panose="02020603050405020304" charset="0"/>
                <a:sym typeface="+mn-ea"/>
              </a:rPr>
              <a:t>Cl</a:t>
            </a:r>
            <a:endParaRPr lang="zh-CN" altLang="en-US" sz="1600"/>
          </a:p>
        </p:txBody>
      </p:sp>
      <p:sp>
        <p:nvSpPr>
          <p:cNvPr id="19" name="矩形 18"/>
          <p:cNvSpPr/>
          <p:nvPr/>
        </p:nvSpPr>
        <p:spPr>
          <a:xfrm>
            <a:off x="8465820" y="4862830"/>
            <a:ext cx="391160" cy="238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600">
                <a:latin typeface="Times New Roman" panose="02020603050405020304" charset="0"/>
                <a:cs typeface="Times New Roman" panose="02020603050405020304" charset="0"/>
                <a:sym typeface="+mn-ea"/>
              </a:rPr>
              <a:t>Cl</a:t>
            </a:r>
            <a:endParaRPr lang="zh-CN" altLang="en-US" sz="1600"/>
          </a:p>
        </p:txBody>
      </p:sp>
      <p:sp>
        <p:nvSpPr>
          <p:cNvPr id="20" name="文本框 19"/>
          <p:cNvSpPr txBox="1"/>
          <p:nvPr/>
        </p:nvSpPr>
        <p:spPr>
          <a:xfrm>
            <a:off x="3410585" y="6314440"/>
            <a:ext cx="5683885" cy="368300"/>
          </a:xfrm>
          <a:prstGeom prst="rect">
            <a:avLst/>
          </a:prstGeom>
          <a:noFill/>
        </p:spPr>
        <p:txBody>
          <a:bodyPr wrap="square" rtlCol="0">
            <a:spAutoFit/>
          </a:bodyPr>
          <a:p>
            <a:r>
              <a:rPr lang="zh-CN" altLang="en-US">
                <a:latin typeface="宋体" panose="02010600030101010101" pitchFamily="2" charset="-122"/>
                <a:ea typeface="宋体" panose="02010600030101010101" pitchFamily="2" charset="-122"/>
                <a:cs typeface="宋体" panose="02010600030101010101" pitchFamily="2" charset="-122"/>
              </a:rPr>
              <a:t>图</a:t>
            </a:r>
            <a:r>
              <a:rPr lang="en-US" altLang="zh-CN">
                <a:latin typeface="宋体" panose="02010600030101010101" pitchFamily="2" charset="-122"/>
                <a:ea typeface="宋体" panose="02010600030101010101" pitchFamily="2" charset="-122"/>
                <a:cs typeface="宋体" panose="02010600030101010101" pitchFamily="2" charset="-122"/>
              </a:rPr>
              <a:t>7.</a:t>
            </a:r>
            <a:r>
              <a:rPr lang="zh-CN" altLang="en-US">
                <a:latin typeface="宋体" panose="02010600030101010101" pitchFamily="2" charset="-122"/>
                <a:ea typeface="宋体" panose="02010600030101010101" pitchFamily="2" charset="-122"/>
                <a:cs typeface="宋体" panose="02010600030101010101" pitchFamily="2" charset="-122"/>
                <a:sym typeface="+mn-ea"/>
              </a:rPr>
              <a:t>单双键交替排列可能导致的三氯代苯同分异构体</a:t>
            </a:r>
            <a:r>
              <a:rPr lang="zh-CN" altLang="en-US">
                <a:latin typeface="宋体" panose="02010600030101010101" pitchFamily="2" charset="-122"/>
                <a:ea typeface="宋体" panose="02010600030101010101" pitchFamily="2" charset="-122"/>
                <a:cs typeface="宋体" panose="02010600030101010101" pitchFamily="2" charset="-122"/>
              </a:rPr>
              <a:t>。</a:t>
            </a:r>
            <a:endParaRPr lang="zh-CN" altLang="en-US">
              <a:latin typeface="宋体" panose="02010600030101010101" pitchFamily="2" charset="-122"/>
              <a:ea typeface="宋体" panose="02010600030101010101" pitchFamily="2" charset="-122"/>
              <a:cs typeface="宋体" panose="02010600030101010101" pitchFamily="2" charset="-122"/>
            </a:endParaRPr>
          </a:p>
        </p:txBody>
      </p:sp>
    </p:spTree>
    <p:custDataLst>
      <p:tags r:id="rId4"/>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custDataLst>
              <p:tags r:id="rId1"/>
            </p:custDataLst>
          </p:nvPr>
        </p:nvPicPr>
        <p:blipFill>
          <a:blip r:embed="rId2"/>
          <a:stretch>
            <a:fillRect/>
          </a:stretch>
        </p:blipFill>
        <p:spPr>
          <a:xfrm>
            <a:off x="3543300" y="2914650"/>
            <a:ext cx="3200400" cy="1581150"/>
          </a:xfrm>
          <a:prstGeom prst="rect">
            <a:avLst/>
          </a:prstGeom>
        </p:spPr>
      </p:pic>
      <p:sp>
        <p:nvSpPr>
          <p:cNvPr id="5" name="文本框 4"/>
          <p:cNvSpPr txBox="1"/>
          <p:nvPr/>
        </p:nvSpPr>
        <p:spPr>
          <a:xfrm>
            <a:off x="2600325" y="4752975"/>
            <a:ext cx="5686425" cy="645160"/>
          </a:xfrm>
          <a:prstGeom prst="rect">
            <a:avLst/>
          </a:prstGeom>
          <a:noFill/>
        </p:spPr>
        <p:txBody>
          <a:bodyPr wrap="square" rtlCol="0">
            <a:spAutoFit/>
          </a:bodyPr>
          <a:p>
            <a:pPr algn="ctr"/>
            <a:r>
              <a:rPr lang="zh-CN" altLang="en-US">
                <a:latin typeface="宋体" panose="02010600030101010101" pitchFamily="2" charset="-122"/>
                <a:ea typeface="宋体" panose="02010600030101010101" pitchFamily="2" charset="-122"/>
                <a:cs typeface="宋体" panose="02010600030101010101" pitchFamily="2" charset="-122"/>
              </a:rPr>
              <a:t>图</a:t>
            </a:r>
            <a:r>
              <a:rPr lang="en-US" altLang="zh-CN">
                <a:latin typeface="宋体" panose="02010600030101010101" pitchFamily="2" charset="-122"/>
                <a:ea typeface="宋体" panose="02010600030101010101" pitchFamily="2" charset="-122"/>
                <a:cs typeface="宋体" panose="02010600030101010101" pitchFamily="2" charset="-122"/>
              </a:rPr>
              <a:t>8.</a:t>
            </a:r>
            <a:r>
              <a:rPr lang="zh-CN" altLang="en-US">
                <a:latin typeface="宋体" panose="02010600030101010101" pitchFamily="2" charset="-122"/>
                <a:ea typeface="宋体" panose="02010600030101010101" pitchFamily="2" charset="-122"/>
                <a:cs typeface="宋体" panose="02010600030101010101" pitchFamily="2" charset="-122"/>
              </a:rPr>
              <a:t>凯库勒主张的苯分子结构。凯库勒假设碳原子间的单键和双键会快速地变换位置。</a:t>
            </a:r>
            <a:endParaRPr lang="zh-CN" altLang="en-US">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885825" y="1247775"/>
            <a:ext cx="10125075" cy="1322070"/>
          </a:xfrm>
          <a:prstGeom prst="rect">
            <a:avLst/>
          </a:prstGeom>
          <a:noFill/>
        </p:spPr>
        <p:txBody>
          <a:bodyPr wrap="square" rtlCol="0">
            <a:spAutoFit/>
          </a:bodyPr>
          <a:p>
            <a:r>
              <a:rPr lang="en-US" altLang="zh-CN" sz="2000" b="1">
                <a:latin typeface="宋体" panose="02010600030101010101" pitchFamily="2" charset="-122"/>
                <a:ea typeface="宋体" panose="02010600030101010101" pitchFamily="2" charset="-122"/>
                <a:cs typeface="宋体" panose="02010600030101010101" pitchFamily="2" charset="-122"/>
                <a:sym typeface="+mn-ea"/>
              </a:rPr>
              <a:t>4.</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猜想的修正</a:t>
            </a:r>
            <a:endParaRPr lang="zh-CN" altLang="en-US" sz="2000" b="1">
              <a:latin typeface="宋体" panose="02010600030101010101" pitchFamily="2" charset="-122"/>
              <a:ea typeface="宋体" panose="02010600030101010101" pitchFamily="2" charset="-122"/>
              <a:cs typeface="宋体" panose="02010600030101010101" pitchFamily="2" charset="-122"/>
            </a:endParaRPr>
          </a:p>
          <a:p>
            <a:endParaRPr lang="en-US" altLang="zh-CN" sz="2000">
              <a:latin typeface="宋体" panose="02010600030101010101" pitchFamily="2" charset="-122"/>
              <a:ea typeface="宋体" panose="02010600030101010101" pitchFamily="2" charset="-122"/>
              <a:cs typeface="宋体" panose="02010600030101010101" pitchFamily="2" charset="-122"/>
              <a:sym typeface="+mn-ea"/>
            </a:endParaRPr>
          </a:p>
          <a:p>
            <a:r>
              <a:rPr lang="en-US" altLang="zh-CN" sz="2000">
                <a:latin typeface="宋体" panose="02010600030101010101" pitchFamily="2" charset="-122"/>
                <a:ea typeface="宋体" panose="02010600030101010101" pitchFamily="2" charset="-122"/>
                <a:cs typeface="宋体" panose="02010600030101010101" pitchFamily="2" charset="-122"/>
                <a:sym typeface="+mn-ea"/>
              </a:rPr>
              <a:t>为了</a:t>
            </a:r>
            <a:r>
              <a:rPr lang="en-US" altLang="zh-CN" sz="2000">
                <a:latin typeface="宋体" panose="02010600030101010101" pitchFamily="2" charset="-122"/>
                <a:ea typeface="宋体" panose="02010600030101010101" pitchFamily="2" charset="-122"/>
                <a:cs typeface="宋体" panose="02010600030101010101" pitchFamily="2" charset="-122"/>
                <a:sym typeface="+mn-ea"/>
              </a:rPr>
              <a:t>调和</a:t>
            </a:r>
            <a:r>
              <a:rPr lang="en-US" altLang="zh-CN" sz="2000">
                <a:latin typeface="宋体" panose="02010600030101010101" pitchFamily="2" charset="-122"/>
                <a:ea typeface="宋体" panose="02010600030101010101" pitchFamily="2" charset="-122"/>
                <a:cs typeface="宋体" panose="02010600030101010101" pitchFamily="2" charset="-122"/>
                <a:sym typeface="+mn-ea"/>
              </a:rPr>
              <a:t>价键规则</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与对称性推理之间的冲突，</a:t>
            </a:r>
            <a:r>
              <a:rPr lang="en-US" altLang="zh-CN" sz="2000">
                <a:latin typeface="宋体" panose="02010600030101010101" pitchFamily="2" charset="-122"/>
                <a:ea typeface="宋体" panose="02010600030101010101" pitchFamily="2" charset="-122"/>
                <a:cs typeface="宋体" panose="02010600030101010101" pitchFamily="2" charset="-122"/>
                <a:sym typeface="+mn-ea"/>
              </a:rPr>
              <a:t>原子凯库勒进一步提出，苯分子中碳原子间的单键和双键会快速地变换位置</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（见图</a:t>
            </a:r>
            <a:r>
              <a:rPr lang="en-US" altLang="zh-CN" sz="2000">
                <a:latin typeface="宋体" panose="02010600030101010101" pitchFamily="2" charset="-122"/>
                <a:ea typeface="宋体" panose="02010600030101010101" pitchFamily="2" charset="-122"/>
                <a:cs typeface="宋体" panose="02010600030101010101" pitchFamily="2" charset="-122"/>
                <a:sym typeface="+mn-ea"/>
              </a:rPr>
              <a:t>8</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2000">
              <a:latin typeface="宋体" panose="02010600030101010101" pitchFamily="2" charset="-122"/>
              <a:ea typeface="宋体" panose="02010600030101010101" pitchFamily="2" charset="-122"/>
              <a:cs typeface="宋体" panose="02010600030101010101" pitchFamily="2" charset="-122"/>
              <a:sym typeface="+mn-ea"/>
            </a:endParaRPr>
          </a:p>
        </p:txBody>
      </p:sp>
      <p:cxnSp>
        <p:nvCxnSpPr>
          <p:cNvPr id="8" name="直接箭头连接符 7"/>
          <p:cNvCxnSpPr/>
          <p:nvPr/>
        </p:nvCxnSpPr>
        <p:spPr>
          <a:xfrm>
            <a:off x="4786630" y="3790950"/>
            <a:ext cx="714375"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885825" y="5831205"/>
            <a:ext cx="10125075" cy="706755"/>
          </a:xfrm>
          <a:prstGeom prst="rect">
            <a:avLst/>
          </a:prstGeom>
          <a:noFill/>
        </p:spPr>
        <p:txBody>
          <a:bodyPr wrap="square" rtlCol="0">
            <a:spAutoFit/>
          </a:bodyPr>
          <a:p>
            <a:r>
              <a:rPr sz="2000">
                <a:latin typeface="Times New Roman" panose="02020603050405020304" charset="0"/>
                <a:ea typeface="宋体" panose="02010600030101010101" pitchFamily="2" charset="-122"/>
                <a:cs typeface="Times New Roman" panose="02020603050405020304" charset="0"/>
                <a:sym typeface="+mn-ea"/>
              </a:rPr>
              <a:t>凯库勒基于对称性提出</a:t>
            </a:r>
            <a:r>
              <a:rPr lang="zh-CN" sz="2000">
                <a:latin typeface="Times New Roman" panose="02020603050405020304" charset="0"/>
                <a:ea typeface="宋体" panose="02010600030101010101" pitchFamily="2" charset="-122"/>
                <a:cs typeface="Times New Roman" panose="02020603050405020304" charset="0"/>
                <a:sym typeface="+mn-ea"/>
              </a:rPr>
              <a:t>的苯分子结构在很长一段时间内都被视为是成功的</a:t>
            </a:r>
            <a:r>
              <a:rPr sz="2000">
                <a:latin typeface="Times New Roman" panose="02020603050405020304" charset="0"/>
                <a:ea typeface="宋体" panose="02010600030101010101" pitchFamily="2" charset="-122"/>
                <a:cs typeface="Times New Roman" panose="02020603050405020304" charset="0"/>
                <a:sym typeface="+mn-ea"/>
              </a:rPr>
              <a:t>。</a:t>
            </a:r>
            <a:r>
              <a:rPr lang="zh-CN" sz="2000">
                <a:latin typeface="Times New Roman" panose="02020603050405020304" charset="0"/>
                <a:ea typeface="宋体" panose="02010600030101010101" pitchFamily="2" charset="-122"/>
                <a:cs typeface="Times New Roman" panose="02020603050405020304" charset="0"/>
                <a:sym typeface="+mn-ea"/>
              </a:rPr>
              <a:t>（多年后，单双键交替被修正为大</a:t>
            </a:r>
            <a:r>
              <a:rPr lang="en-US" altLang="zh-CN" sz="2000">
                <a:latin typeface="Times New Roman" panose="02020603050405020304" charset="0"/>
                <a:ea typeface="宋体" panose="02010600030101010101" pitchFamily="2" charset="-122"/>
                <a:cs typeface="Times New Roman" panose="02020603050405020304" charset="0"/>
                <a:sym typeface="+mn-ea"/>
              </a:rPr>
              <a:t>Π</a:t>
            </a:r>
            <a:r>
              <a:rPr lang="zh-CN" altLang="en-US" sz="2000">
                <a:latin typeface="Times New Roman" panose="02020603050405020304" charset="0"/>
                <a:ea typeface="宋体" panose="02010600030101010101" pitchFamily="2" charset="-122"/>
                <a:cs typeface="Times New Roman" panose="02020603050405020304" charset="0"/>
                <a:sym typeface="+mn-ea"/>
              </a:rPr>
              <a:t>键</a:t>
            </a:r>
            <a:r>
              <a:rPr lang="zh-CN" sz="2000">
                <a:latin typeface="Times New Roman" panose="02020603050405020304" charset="0"/>
                <a:ea typeface="宋体" panose="02010600030101010101" pitchFamily="2" charset="-122"/>
                <a:cs typeface="Times New Roman" panose="02020603050405020304" charset="0"/>
                <a:sym typeface="+mn-ea"/>
              </a:rPr>
              <a:t>。）</a:t>
            </a:r>
            <a:endParaRPr lang="zh-CN" sz="2000">
              <a:latin typeface="Times New Roman" panose="02020603050405020304" charset="0"/>
              <a:ea typeface="宋体" panose="02010600030101010101" pitchFamily="2" charset="-122"/>
              <a:cs typeface="Times New Roman" panose="02020603050405020304" charset="0"/>
              <a:sym typeface="+mn-ea"/>
            </a:endParaRPr>
          </a:p>
        </p:txBody>
      </p:sp>
    </p:spTree>
    <p:custDataLst>
      <p:tags r:id="rId3"/>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UNIT_PLACING_PICTURE_USER_VIEWPORT" val="{&quot;height&quot;:8970,&quot;width&quot;:9225}"/>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UNIT_PLACING_PICTURE_USER_VIEWPORT" val="{&quot;height&quot;:2490,&quot;width&quot;:5040}"/>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UNIT_PLACING_PICTURE_USER_VIEWPORT" val="{&quot;height&quot;:2490,&quot;width&quot;:5040}"/>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KSO_WM_BEAUTIFY_FLAG" val="#wm#"/>
  <p:tag name="KSO_WM_TEMPLATE_CATEGORY" val="custom"/>
  <p:tag name="KSO_WM_TEMPLATE_INDEX" val="20205081"/>
</p:tagLst>
</file>

<file path=ppt/tags/tag84.xml><?xml version="1.0" encoding="utf-8"?>
<p:tagLst xmlns:p="http://schemas.openxmlformats.org/presentationml/2006/main">
  <p:tag name="KSO_WM_BEAUTIFY_FLAG" val="#wm#"/>
  <p:tag name="KSO_WM_TEMPLATE_CATEGORY" val="custom"/>
  <p:tag name="KSO_WM_TEMPLATE_INDEX" val="20205081"/>
</p:tagLst>
</file>

<file path=ppt/tags/tag85.xml><?xml version="1.0" encoding="utf-8"?>
<p:tagLst xmlns:p="http://schemas.openxmlformats.org/presentationml/2006/main">
  <p:tag name="COMMONDATA" val="eyJoZGlkIjoiNGQwZTk3YTEzODMyNTk1N2Q1ODhhMzZjYmNhN2Q3NTM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3182</Words>
  <Application>WPS 演示</Application>
  <PresentationFormat>宽屏</PresentationFormat>
  <Paragraphs>190</Paragraphs>
  <Slides>17</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宋体</vt:lpstr>
      <vt:lpstr>Wingdings</vt:lpstr>
      <vt:lpstr>Wingdings</vt:lpstr>
      <vt:lpstr>Times New Roman</vt:lpstr>
      <vt:lpstr>微软雅黑</vt:lpstr>
      <vt:lpstr>Arial Unicode MS</vt:lpstr>
      <vt:lpstr>Calibri</vt:lpstr>
      <vt:lpstr>Office 主题​​</vt:lpstr>
      <vt:lpstr>分子对称性中的哲学问题 </vt:lpstr>
      <vt:lpstr>PowerPoint 演示文稿</vt:lpstr>
      <vt:lpstr>PowerPoint 演示文稿</vt:lpstr>
      <vt:lpstr>一、凯库勒的梦——“成功的”分子结构推理</vt:lpstr>
      <vt:lpstr>PowerPoint 演示文稿</vt:lpstr>
      <vt:lpstr>PowerPoint 演示文稿</vt:lpstr>
      <vt:lpstr>PowerPoint 演示文稿</vt:lpstr>
      <vt:lpstr>PowerPoint 演示文稿</vt:lpstr>
      <vt:lpstr>PowerPoint 演示文稿</vt:lpstr>
      <vt:lpstr>二、凯库勒对称性“推理”的结构</vt:lpstr>
      <vt:lpstr>三、失败的分子结构称性推理</vt:lpstr>
      <vt:lpstr>PowerPoint 演示文稿</vt:lpstr>
      <vt:lpstr>PowerPoint 演示文稿</vt:lpstr>
      <vt:lpstr>PowerPoint 演示文稿</vt:lpstr>
      <vt:lpstr>PowerPoint 演示文稿</vt:lpstr>
      <vt:lpstr>PowerPoint 演示文稿</vt:lpstr>
      <vt:lpstr>分轨道对称性论证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罗栋</cp:lastModifiedBy>
  <cp:revision>244</cp:revision>
  <dcterms:created xsi:type="dcterms:W3CDTF">2019-06-19T02:08:00Z</dcterms:created>
  <dcterms:modified xsi:type="dcterms:W3CDTF">2022-09-04T11:25:26Z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2052-11.1.0.12313</vt:lpwstr>
  </property>
  <property fmtid="{D5CDD505-2E9C-101B-9397-08002B2CF9AE}" pid="3" name="ICV">
    <vt:lpwstr>B3DC97EF38B9460EA05F62FD611869D9</vt:lpwstr>
  </property>
</Properties>
</file>