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  <p:sldMasterId id="2147483648" r:id="rId2"/>
    <p:sldMasterId id="2147483650" r:id="rId3"/>
    <p:sldMasterId id="2147483851" r:id="rId4"/>
  </p:sldMasterIdLst>
  <p:notesMasterIdLst>
    <p:notesMasterId r:id="rId30"/>
  </p:notesMasterIdLst>
  <p:sldIdLst>
    <p:sldId id="909" r:id="rId5"/>
    <p:sldId id="455" r:id="rId6"/>
    <p:sldId id="937" r:id="rId7"/>
    <p:sldId id="921" r:id="rId8"/>
    <p:sldId id="540" r:id="rId9"/>
    <p:sldId id="951" r:id="rId10"/>
    <p:sldId id="952" r:id="rId11"/>
    <p:sldId id="971" r:id="rId12"/>
    <p:sldId id="953" r:id="rId13"/>
    <p:sldId id="955" r:id="rId14"/>
    <p:sldId id="954" r:id="rId15"/>
    <p:sldId id="956" r:id="rId16"/>
    <p:sldId id="957" r:id="rId17"/>
    <p:sldId id="968" r:id="rId18"/>
    <p:sldId id="969" r:id="rId19"/>
    <p:sldId id="970" r:id="rId20"/>
    <p:sldId id="959" r:id="rId21"/>
    <p:sldId id="960" r:id="rId22"/>
    <p:sldId id="961" r:id="rId23"/>
    <p:sldId id="964" r:id="rId24"/>
    <p:sldId id="962" r:id="rId25"/>
    <p:sldId id="965" r:id="rId26"/>
    <p:sldId id="972" r:id="rId27"/>
    <p:sldId id="966" r:id="rId28"/>
    <p:sldId id="415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5117168396@163.com" initials="1" lastIdx="1" clrIdx="0">
    <p:extLst>
      <p:ext uri="{19B8F6BF-5375-455C-9EA6-DF929625EA0E}">
        <p15:presenceInfo xmlns:p15="http://schemas.microsoft.com/office/powerpoint/2012/main" userId="10d6b7950d650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0" autoAdjust="0"/>
    <p:restoredTop sz="94586" autoAdjust="0"/>
  </p:normalViewPr>
  <p:slideViewPr>
    <p:cSldViewPr>
      <p:cViewPr varScale="1">
        <p:scale>
          <a:sx n="114" d="100"/>
          <a:sy n="114" d="100"/>
        </p:scale>
        <p:origin x="192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BB7C72D-E459-DFCA-F112-7C1238C04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B33C6E-115B-DFAE-4503-36C9B4F639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2C249009-3081-4047-8127-DB29CA21B42A}" type="datetimeFigureOut">
              <a:rPr lang="zh-CN" altLang="en-US"/>
              <a:pPr>
                <a:defRPr/>
              </a:pPr>
              <a:t>2022/5/22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AA03622-F2ED-B55B-FA47-017F123D04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7E70A75-7B3B-A0BE-8406-6D086BD39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32D8EA-26C3-694B-D3D4-0B6F77F978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CB682F-055A-6B4C-9074-657BFAE21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217CBD0C-96F3-BA4D-9CFD-640E749931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>
            <a:extLst>
              <a:ext uri="{FF2B5EF4-FFF2-40B4-BE49-F238E27FC236}">
                <a16:creationId xmlns:a16="http://schemas.microsoft.com/office/drawing/2014/main" id="{A1BB6824-1D79-58CE-0FB1-25762CEBE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备注占位符 2">
            <a:extLst>
              <a:ext uri="{FF2B5EF4-FFF2-40B4-BE49-F238E27FC236}">
                <a16:creationId xmlns:a16="http://schemas.microsoft.com/office/drawing/2014/main" id="{40BEB10E-672F-7A2E-294F-A40ACBC17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CN" altLang="en-US"/>
          </a:p>
        </p:txBody>
      </p:sp>
      <p:sp>
        <p:nvSpPr>
          <p:cNvPr id="8195" name="幻灯片编号占位符 3">
            <a:extLst>
              <a:ext uri="{FF2B5EF4-FFF2-40B4-BE49-F238E27FC236}">
                <a16:creationId xmlns:a16="http://schemas.microsoft.com/office/drawing/2014/main" id="{D0AF7ACE-C189-8D92-274D-95D0C4B98C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0C4E33-A248-7945-84B4-EE180AD902F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>
            <a:extLst>
              <a:ext uri="{FF2B5EF4-FFF2-40B4-BE49-F238E27FC236}">
                <a16:creationId xmlns:a16="http://schemas.microsoft.com/office/drawing/2014/main" id="{552E0547-0E0D-F688-AD4A-BE947024D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备注占位符 2">
            <a:extLst>
              <a:ext uri="{FF2B5EF4-FFF2-40B4-BE49-F238E27FC236}">
                <a16:creationId xmlns:a16="http://schemas.microsoft.com/office/drawing/2014/main" id="{3FB77EB5-46CC-F6C0-30C5-BB979D6BB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47" name="灯片编号占位符 3">
            <a:extLst>
              <a:ext uri="{FF2B5EF4-FFF2-40B4-BE49-F238E27FC236}">
                <a16:creationId xmlns:a16="http://schemas.microsoft.com/office/drawing/2014/main" id="{318D0C67-8C56-80C2-F195-6721191AA7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E13F8FE-0505-D84F-9016-6C43066BC5C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 baseline="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8139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315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3641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3641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909739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AB305D-D867-01EF-C2AB-9412DA95D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hqprint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261137" y="-7830"/>
            <a:ext cx="8944219" cy="6865831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7F679B9-5C43-86D2-BC9D-BE7C403D3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8504-8347-654B-9C5D-1A6517A5C10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559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385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51088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708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37607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899759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340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5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 sz="2800" baseline="0">
                <a:latin typeface="冬青黑体简体中文 W3" panose="020B0300000000000000" pitchFamily="34" charset="-128"/>
                <a:ea typeface="冬青黑体简体中文 W3" panose="020B03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383726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351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043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315031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576758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447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08703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880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208713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169879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35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21647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820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30803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42082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60761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5239155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95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5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90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65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8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297897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9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1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22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7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00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AB305D-D867-01EF-C2AB-9412DA95D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hqprint">
              <a:alphaModFix amt="7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261137" y="-7830"/>
            <a:ext cx="8944219" cy="6865831"/>
          </a:xfrm>
          <a:custGeom>
            <a:avLst/>
            <a:gdLst>
              <a:gd name="connsiteX0" fmla="*/ 17770 w 8944218"/>
              <a:gd name="connsiteY0" fmla="*/ 0 h 6865831"/>
              <a:gd name="connsiteX1" fmla="*/ 4931600 w 8944218"/>
              <a:gd name="connsiteY1" fmla="*/ 0 h 6865831"/>
              <a:gd name="connsiteX2" fmla="*/ 4938378 w 8944218"/>
              <a:gd name="connsiteY2" fmla="*/ 6778 h 6865831"/>
              <a:gd name="connsiteX3" fmla="*/ 4939431 w 8944218"/>
              <a:gd name="connsiteY3" fmla="*/ 5724 h 6865831"/>
              <a:gd name="connsiteX4" fmla="*/ 4940097 w 8944218"/>
              <a:gd name="connsiteY4" fmla="*/ 6390 h 6865831"/>
              <a:gd name="connsiteX5" fmla="*/ 4946486 w 8944218"/>
              <a:gd name="connsiteY5" fmla="*/ 0 h 6865831"/>
              <a:gd name="connsiteX6" fmla="*/ 8944218 w 8944218"/>
              <a:gd name="connsiteY6" fmla="*/ 0 h 6865831"/>
              <a:gd name="connsiteX7" fmla="*/ 8944218 w 8944218"/>
              <a:gd name="connsiteY7" fmla="*/ 938217 h 6865831"/>
              <a:gd name="connsiteX8" fmla="*/ 8944218 w 8944218"/>
              <a:gd name="connsiteY8" fmla="*/ 951638 h 6865831"/>
              <a:gd name="connsiteX9" fmla="*/ 8944218 w 8944218"/>
              <a:gd name="connsiteY9" fmla="*/ 4018388 h 6865831"/>
              <a:gd name="connsiteX10" fmla="*/ 8944217 w 8944218"/>
              <a:gd name="connsiteY10" fmla="*/ 4018387 h 6865831"/>
              <a:gd name="connsiteX11" fmla="*/ 8944217 w 8944218"/>
              <a:gd name="connsiteY11" fmla="*/ 5877695 h 6865831"/>
              <a:gd name="connsiteX12" fmla="*/ 7956081 w 8944218"/>
              <a:gd name="connsiteY12" fmla="*/ 6865831 h 6865831"/>
              <a:gd name="connsiteX13" fmla="*/ 6852273 w 8944218"/>
              <a:gd name="connsiteY13" fmla="*/ 6865831 h 6865831"/>
              <a:gd name="connsiteX14" fmla="*/ 4940484 w 8944218"/>
              <a:gd name="connsiteY14" fmla="*/ 4954043 h 6865831"/>
              <a:gd name="connsiteX15" fmla="*/ 4939431 w 8944218"/>
              <a:gd name="connsiteY15" fmla="*/ 4955095 h 6865831"/>
              <a:gd name="connsiteX16" fmla="*/ 2475739 w 8944218"/>
              <a:gd name="connsiteY16" fmla="*/ 2491403 h 6865831"/>
              <a:gd name="connsiteX17" fmla="*/ 2474685 w 8944218"/>
              <a:gd name="connsiteY17" fmla="*/ 2492455 h 6865831"/>
              <a:gd name="connsiteX18" fmla="*/ 0 w 8944218"/>
              <a:gd name="connsiteY18" fmla="*/ 17770 h 68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4218" h="6865831">
                <a:moveTo>
                  <a:pt x="17770" y="0"/>
                </a:moveTo>
                <a:lnTo>
                  <a:pt x="4931600" y="0"/>
                </a:lnTo>
                <a:lnTo>
                  <a:pt x="4938378" y="6778"/>
                </a:lnTo>
                <a:lnTo>
                  <a:pt x="4939431" y="5724"/>
                </a:lnTo>
                <a:lnTo>
                  <a:pt x="4940097" y="6390"/>
                </a:lnTo>
                <a:lnTo>
                  <a:pt x="4946486" y="0"/>
                </a:lnTo>
                <a:lnTo>
                  <a:pt x="8944218" y="0"/>
                </a:lnTo>
                <a:lnTo>
                  <a:pt x="8944218" y="938217"/>
                </a:lnTo>
                <a:lnTo>
                  <a:pt x="8944218" y="951638"/>
                </a:lnTo>
                <a:lnTo>
                  <a:pt x="8944218" y="4018388"/>
                </a:lnTo>
                <a:lnTo>
                  <a:pt x="8944217" y="4018387"/>
                </a:lnTo>
                <a:lnTo>
                  <a:pt x="8944217" y="5877695"/>
                </a:lnTo>
                <a:lnTo>
                  <a:pt x="7956081" y="6865831"/>
                </a:lnTo>
                <a:lnTo>
                  <a:pt x="6852273" y="6865831"/>
                </a:lnTo>
                <a:lnTo>
                  <a:pt x="4940484" y="4954043"/>
                </a:lnTo>
                <a:lnTo>
                  <a:pt x="4939431" y="4955095"/>
                </a:lnTo>
                <a:lnTo>
                  <a:pt x="2475739" y="2491403"/>
                </a:lnTo>
                <a:lnTo>
                  <a:pt x="2474685" y="2492455"/>
                </a:lnTo>
                <a:lnTo>
                  <a:pt x="0" y="17770"/>
                </a:lnTo>
                <a:close/>
              </a:path>
            </a:pathLst>
          </a:custGeom>
        </p:spPr>
        <p:txBody>
          <a:bodyPr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7F679B9-5C43-86D2-BC9D-BE7C403D3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98504-8347-654B-9C5D-1A6517A5C10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53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72152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435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061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81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FE26BD51-ABB3-56A5-44CC-60F6B9FE76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B9BB716-ACD8-13A0-0756-198B4D474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90C8AB5-9B18-0A62-7E9C-29E7B1D17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id="{1DC9D79B-B7E5-F143-FB88-842BB68E1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73F8118F-A5CE-1F60-0D56-32EEFA08F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9DB3490-6C4A-00AC-FE59-3AC886F9DB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4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">
            <a:extLst>
              <a:ext uri="{FF2B5EF4-FFF2-40B4-BE49-F238E27FC236}">
                <a16:creationId xmlns:a16="http://schemas.microsoft.com/office/drawing/2014/main" id="{631DE549-B296-8FE0-5B10-C9BB93B1E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3500" y="1219200"/>
            <a:ext cx="9525000" cy="18494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altLang="zh-CN" dirty="0"/>
            </a:br>
            <a:r>
              <a:rPr lang="zh-CN" altLang="en-US" sz="53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社会问题的医学化：从批判到理解</a:t>
            </a:r>
          </a:p>
        </p:txBody>
      </p:sp>
      <p:sp>
        <p:nvSpPr>
          <p:cNvPr id="6146" name="副标题 4">
            <a:extLst>
              <a:ext uri="{FF2B5EF4-FFF2-40B4-BE49-F238E27FC236}">
                <a16:creationId xmlns:a16="http://schemas.microsoft.com/office/drawing/2014/main" id="{1D889EB6-760B-C545-85E1-4CB3924AC8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唐文佩</a:t>
            </a:r>
          </a:p>
          <a:p>
            <a:pPr>
              <a:lnSpc>
                <a:spcPct val="130000"/>
              </a:lnSpc>
            </a:pPr>
            <a:r>
              <a:rPr lang="zh-CN" altLang="en-US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北京大学 医学人文学院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2022-05-22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>
            <a:extLst>
              <a:ext uri="{FF2B5EF4-FFF2-40B4-BE49-F238E27FC236}">
                <a16:creationId xmlns:a16="http://schemas.microsoft.com/office/drawing/2014/main" id="{66FD6601-53AA-95E4-46C5-370551E63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600200"/>
            <a:ext cx="7886700" cy="1709738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医学化的定义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94FF6E7-D8C3-102F-04BA-88E0375D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796" y="1604084"/>
            <a:ext cx="3671303" cy="2768046"/>
          </a:xfrm>
          <a:prstGeom prst="rect">
            <a:avLst/>
          </a:prstGeom>
          <a:effectLst>
            <a:softEdge rad="83525"/>
          </a:effectLst>
        </p:spPr>
      </p:pic>
      <p:sp>
        <p:nvSpPr>
          <p:cNvPr id="17412" name="文本框 1">
            <a:extLst>
              <a:ext uri="{FF2B5EF4-FFF2-40B4-BE49-F238E27FC236}">
                <a16:creationId xmlns:a16="http://schemas.microsoft.com/office/drawing/2014/main" id="{3E030408-A6B0-E162-2758-CFC0136C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566498"/>
            <a:ext cx="1949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/>
              <a:t>Peter Conrad</a:t>
            </a:r>
            <a:r>
              <a:rPr lang="zh-CN" altLang="zh-CN" sz="2000" dirty="0"/>
              <a:t> </a:t>
            </a:r>
            <a:endParaRPr kumimoji="1"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70B7CD-AC82-28B0-CED2-87E7DD74E948}"/>
              </a:ext>
            </a:extLst>
          </p:cNvPr>
          <p:cNvSpPr txBox="1"/>
          <p:nvPr/>
        </p:nvSpPr>
        <p:spPr>
          <a:xfrm>
            <a:off x="533401" y="1371600"/>
            <a:ext cx="7244256" cy="362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将医学定义应用于先前的非医学问题的</a:t>
            </a:r>
            <a:r>
              <a:rPr lang="zh-CN" altLang="zh-CN" sz="2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过程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把某些行为定义为医学问题，并授权医疗行业提供某种治疗的</a:t>
            </a:r>
            <a:r>
              <a:rPr lang="zh-CN" altLang="zh-CN" sz="2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过程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使用医学术语定义问题，使用医学语言描述问题，采用医学框架理解问题，或使用医疗干预对待问题的</a:t>
            </a:r>
            <a:r>
              <a:rPr lang="zh-CN" altLang="zh-CN" sz="26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过程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内容占位符 4">
            <a:extLst>
              <a:ext uri="{FF2B5EF4-FFF2-40B4-BE49-F238E27FC236}">
                <a16:creationId xmlns:a16="http://schemas.microsoft.com/office/drawing/2014/main" id="{08C94D94-0B44-37FD-588E-05F70C230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10958"/>
            <a:ext cx="10210800" cy="3884841"/>
          </a:xfrm>
        </p:spPr>
      </p:pic>
      <p:sp>
        <p:nvSpPr>
          <p:cNvPr id="18435" name="文本框 5">
            <a:extLst>
              <a:ext uri="{FF2B5EF4-FFF2-40B4-BE49-F238E27FC236}">
                <a16:creationId xmlns:a16="http://schemas.microsoft.com/office/drawing/2014/main" id="{040A2990-3301-5A9C-4B7E-4CBC29F1D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4876800"/>
            <a:ext cx="4076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zh-CN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Ngram Viewer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词频统计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>
            <a:extLst>
              <a:ext uri="{FF2B5EF4-FFF2-40B4-BE49-F238E27FC236}">
                <a16:creationId xmlns:a16="http://schemas.microsoft.com/office/drawing/2014/main" id="{A968C540-510A-283A-8283-2C6085E93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的范围</a:t>
            </a:r>
            <a:endParaRPr kumimoji="1"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7EEBFC-43D8-6356-ED19-4522252D3801}"/>
              </a:ext>
            </a:extLst>
          </p:cNvPr>
          <p:cNvSpPr txBox="1"/>
          <p:nvPr/>
        </p:nvSpPr>
        <p:spPr>
          <a:xfrm>
            <a:off x="2286000" y="1905000"/>
            <a:ext cx="7673896" cy="225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30000"/>
              </a:lnSpc>
              <a:buNone/>
              <a:defRPr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一、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偏常行为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的医学化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如精神疾病、各种成瘾、同性恋等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从“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有罪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”到“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有病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”。</a:t>
            </a:r>
            <a:endParaRPr lang="zh-CN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53268C3-E65E-C2DC-93A9-DE61D1727152}"/>
              </a:ext>
            </a:extLst>
          </p:cNvPr>
          <p:cNvSpPr txBox="1"/>
          <p:nvPr/>
        </p:nvSpPr>
        <p:spPr>
          <a:xfrm>
            <a:off x="2122356" y="1600200"/>
            <a:ext cx="8321509" cy="225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二、生命过程的医学化</a:t>
            </a:r>
            <a:endParaRPr kumimoji="1"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如分娩、月经、更年期、衰老和死亡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等；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从自然阶段变为医学问题。 </a:t>
            </a:r>
            <a:endParaRPr kumimoji="1" lang="zh-CN" altLang="en-US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882C288-8118-5E7A-E0F2-F868457B4FD8}"/>
              </a:ext>
            </a:extLst>
          </p:cNvPr>
          <p:cNvSpPr txBox="1"/>
          <p:nvPr/>
        </p:nvSpPr>
        <p:spPr>
          <a:xfrm>
            <a:off x="2286000" y="1600200"/>
            <a:ext cx="6680034" cy="225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三、日常生活的医学化</a:t>
            </a:r>
            <a:endParaRPr kumimoji="1"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如焦虑、悲伤、害羞、孤独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等；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从被容忍到有药可治。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63C9DD6-B02B-F877-1E71-2FA9781A499D}"/>
              </a:ext>
            </a:extLst>
          </p:cNvPr>
          <p:cNvSpPr txBox="1"/>
          <p:nvPr/>
        </p:nvSpPr>
        <p:spPr>
          <a:xfrm>
            <a:off x="1828800" y="1295400"/>
            <a:ext cx="8991599" cy="289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四、健康人的增强</a:t>
            </a:r>
            <a:endParaRPr kumimoji="1"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各种形式的整容手术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身体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能力增强、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认知功能增强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遗传增强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914400" lvl="1" indent="-45720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医学干预</a:t>
            </a:r>
            <a:r>
              <a:rPr lang="zh-CN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改善个人的生活状况或表现</a:t>
            </a: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3">
            <a:extLst>
              <a:ext uri="{FF2B5EF4-FFF2-40B4-BE49-F238E27FC236}">
                <a16:creationId xmlns:a16="http://schemas.microsoft.com/office/drawing/2014/main" id="{775440C8-107C-52E4-CF36-F6A8EFBEA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7900" y="2133600"/>
            <a:ext cx="7886700" cy="132873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医学化的推动力量</a:t>
            </a:r>
            <a:endParaRPr lang="en-US" altLang="zh-CN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内容占位符 5">
            <a:extLst>
              <a:ext uri="{FF2B5EF4-FFF2-40B4-BE49-F238E27FC236}">
                <a16:creationId xmlns:a16="http://schemas.microsoft.com/office/drawing/2014/main" id="{4B4623D4-6C65-60F3-9A8A-CCE1D020C6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700" y="937309"/>
            <a:ext cx="3470275" cy="44196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397AFF8-0551-4719-603C-89A57610CD0A}"/>
              </a:ext>
            </a:extLst>
          </p:cNvPr>
          <p:cNvSpPr txBox="1"/>
          <p:nvPr/>
        </p:nvSpPr>
        <p:spPr>
          <a:xfrm>
            <a:off x="1330325" y="1447798"/>
            <a:ext cx="5181600" cy="339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医生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在医学界没有参与或不愿参与的领域，也看到了医学化的推进；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80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年代开始，医学界处于专业权威的下降的过程中。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内容占位符 7">
            <a:extLst>
              <a:ext uri="{FF2B5EF4-FFF2-40B4-BE49-F238E27FC236}">
                <a16:creationId xmlns:a16="http://schemas.microsoft.com/office/drawing/2014/main" id="{5203E763-2470-3A08-29EA-F369A3491C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094158"/>
            <a:ext cx="4036608" cy="42048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26655D2-2FF7-A240-CEAB-436C64C51F7A}"/>
              </a:ext>
            </a:extLst>
          </p:cNvPr>
          <p:cNvSpPr txBox="1"/>
          <p:nvPr/>
        </p:nvSpPr>
        <p:spPr>
          <a:xfrm>
            <a:off x="1143000" y="1752600"/>
            <a:ext cx="6022803" cy="2278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制药公司</a:t>
            </a:r>
            <a:endParaRPr kumimoji="1"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先有药，后有病；</a:t>
            </a:r>
            <a:endParaRPr kumimoji="1"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</a:t>
            </a: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“贩卖药物”到“贩卖疾病” 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疾病意识提升、健康促进。</a:t>
            </a:r>
            <a:endParaRPr kumimoji="1"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>
            <a:extLst>
              <a:ext uri="{FF2B5EF4-FFF2-40B4-BE49-F238E27FC236}">
                <a16:creationId xmlns:a16="http://schemas.microsoft.com/office/drawing/2014/main" id="{D3D72297-3254-8955-E54F-78EC2830A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  纲</a:t>
            </a:r>
          </a:p>
        </p:txBody>
      </p:sp>
      <p:sp>
        <p:nvSpPr>
          <p:cNvPr id="7170" name="内容占位符 2">
            <a:extLst>
              <a:ext uri="{FF2B5EF4-FFF2-40B4-BE49-F238E27FC236}">
                <a16:creationId xmlns:a16="http://schemas.microsoft.com/office/drawing/2014/main" id="{53813DA3-97D3-EA7A-F43C-451D7A7C47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00200"/>
            <a:ext cx="7772400" cy="373697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医学化论题的出现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医学化定义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医学化的推动力量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从批判到理解</a:t>
            </a:r>
            <a:endParaRPr lang="en-US" altLang="zh-CN" sz="3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endParaRPr lang="en-US" altLang="zh-CN" sz="2700" dirty="0">
              <a:latin typeface="Hiragino Sans GB W3" panose="020B0300000000000000" pitchFamily="34" charset="-128"/>
              <a:ea typeface="Hiragino Sans GB W3" panose="020B0300000000000000" pitchFamily="34" charset="-128"/>
            </a:endParaRPr>
          </a:p>
          <a:p>
            <a:pPr marL="514350" indent="-514350">
              <a:buNone/>
            </a:pPr>
            <a:endParaRPr kumimoji="1" lang="zh-CN" altLang="en-US" sz="2100" dirty="0"/>
          </a:p>
        </p:txBody>
      </p:sp>
    </p:spTree>
  </p:cSld>
  <p:clrMapOvr>
    <a:masterClrMapping/>
  </p:clrMapOvr>
  <p:transition spd="slow" advTm="13976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">
            <a:extLst>
              <a:ext uri="{FF2B5EF4-FFF2-40B4-BE49-F238E27FC236}">
                <a16:creationId xmlns:a16="http://schemas.microsoft.com/office/drawing/2014/main" id="{2D3676CB-C8E3-FFCC-8CC5-0DDDD3035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100262"/>
            <a:ext cx="7886700" cy="11763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</a:t>
            </a:r>
            <a:r>
              <a: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从批判到理解</a:t>
            </a:r>
            <a:endParaRPr lang="en-US" altLang="zh-CN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>
            <a:extLst>
              <a:ext uri="{FF2B5EF4-FFF2-40B4-BE49-F238E27FC236}">
                <a16:creationId xmlns:a16="http://schemas.microsoft.com/office/drawing/2014/main" id="{EB708921-7191-2263-ECD3-1DEB2FE52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批评的焦点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5548D70-FAA9-81F0-F545-D2B1A6ED0E86}"/>
              </a:ext>
            </a:extLst>
          </p:cNvPr>
          <p:cNvSpPr txBox="1"/>
          <p:nvPr/>
        </p:nvSpPr>
        <p:spPr>
          <a:xfrm>
            <a:off x="1522777" y="2159649"/>
            <a:ext cx="9450023" cy="1955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个体化的解决方案，回避了社会性、结构性的解决方案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服务于特定利益的社会控制形式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健康价值的无限放大，导致健康主义。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内容占位符 9">
            <a:extLst>
              <a:ext uri="{FF2B5EF4-FFF2-40B4-BE49-F238E27FC236}">
                <a16:creationId xmlns:a16="http://schemas.microsoft.com/office/drawing/2014/main" id="{0701FF30-2468-C630-A817-9F4EF0C4EC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295400"/>
            <a:ext cx="5105400" cy="3392179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702A4D4-8153-E993-ABD2-02AE86B27321}"/>
              </a:ext>
            </a:extLst>
          </p:cNvPr>
          <p:cNvSpPr txBox="1"/>
          <p:nvPr/>
        </p:nvSpPr>
        <p:spPr>
          <a:xfrm>
            <a:off x="990600" y="1295400"/>
            <a:ext cx="5562600" cy="242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积极患者的发现</a:t>
            </a:r>
            <a:endParaRPr lang="en-US" altLang="zh-CN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医疗消费主义、专家型患者、患者组织兴起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得到福利和支持。</a:t>
            </a:r>
            <a:endParaRPr lang="en-US" altLang="zh-CN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B0EF63C-7738-E048-AA30-82430B2E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04698B-7FEE-8C49-9D16-440FCE5F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疾病在个人身份构成中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的创造性角色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疾病解释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了</a:t>
            </a: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特定经历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为他们的处境提供合理性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解释；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疾病</a:t>
            </a: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构成了生活安排和人际交往关系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疾病经历带来了某些积极品质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zh-CN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疾病创造</a:t>
            </a: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文化优越性。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134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D0AE80-EE1B-8318-4882-7B81998BFFF7}"/>
              </a:ext>
            </a:extLst>
          </p:cNvPr>
          <p:cNvSpPr txBox="1"/>
          <p:nvPr/>
        </p:nvSpPr>
        <p:spPr>
          <a:xfrm>
            <a:off x="1371600" y="1447800"/>
            <a:ext cx="9575800" cy="232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对于主动患者的发现，极大地消弭了医学化的批判力量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转而要求人们更多地去理解医生、制药业、患者背后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更加广泛的文化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动态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在这个文化过程中人们究竟得到了什么，又失去了什么</a:t>
            </a: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文本框 441">
            <a:extLst>
              <a:ext uri="{FF2B5EF4-FFF2-40B4-BE49-F238E27FC236}">
                <a16:creationId xmlns:a16="http://schemas.microsoft.com/office/drawing/2014/main" id="{CB0B79D5-95B7-5D73-654F-D1AF14DFD9F9}"/>
              </a:ext>
            </a:extLst>
          </p:cNvPr>
          <p:cNvSpPr txBox="1"/>
          <p:nvPr/>
        </p:nvSpPr>
        <p:spPr>
          <a:xfrm>
            <a:off x="4114800" y="2713419"/>
            <a:ext cx="4185390" cy="1431161"/>
          </a:xfrm>
          <a:prstGeom prst="rect">
            <a:avLst/>
          </a:prstGeom>
          <a:noFill/>
          <a:effectLst>
            <a:glow rad="1082496">
              <a:schemeClr val="accent1">
                <a:alpha val="4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6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敬请指正！</a:t>
            </a:r>
            <a:endParaRPr lang="en-US" altLang="zh-CN" sz="60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altLang="zh-CN" sz="2700" b="1" dirty="0">
              <a:effectLst>
                <a:reflection blurRad="6350" stA="31000" endPos="50000" dist="76200" dir="5400000" sy="-100000" algn="bl" rotWithShape="0"/>
              </a:effectLst>
              <a:latin typeface="+mn-ea"/>
            </a:endParaRPr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3">
            <a:extLst>
              <a:ext uri="{FF2B5EF4-FFF2-40B4-BE49-F238E27FC236}">
                <a16:creationId xmlns:a16="http://schemas.microsoft.com/office/drawing/2014/main" id="{6CC27850-AE57-348F-FEFA-98431B772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700" y="1981200"/>
            <a:ext cx="7886700" cy="1328738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50000"/>
              </a:lnSpc>
              <a:buFontTx/>
              <a:buAutoNum type="arabicPeriod"/>
            </a:pPr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医学化论题的出现</a:t>
            </a:r>
            <a:endParaRPr lang="en-US" altLang="zh-CN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>
            <a:extLst>
              <a:ext uri="{FF2B5EF4-FFF2-40B4-BE49-F238E27FC236}">
                <a16:creationId xmlns:a16="http://schemas.microsoft.com/office/drawing/2014/main" id="{D2EE01C0-C517-5316-4425-A029B3D77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10515600" cy="1325563"/>
          </a:xfrm>
        </p:spPr>
        <p:txBody>
          <a:bodyPr/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“医学化”批评的源起</a:t>
            </a:r>
          </a:p>
        </p:txBody>
      </p:sp>
      <p:pic>
        <p:nvPicPr>
          <p:cNvPr id="10243" name="图片 3">
            <a:extLst>
              <a:ext uri="{FF2B5EF4-FFF2-40B4-BE49-F238E27FC236}">
                <a16:creationId xmlns:a16="http://schemas.microsoft.com/office/drawing/2014/main" id="{1F8872F8-E2A8-8AB1-88A2-F70C3B07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30537"/>
            <a:ext cx="4181684" cy="263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885FBF6-5652-BAC0-CEA4-1B9E1E6AC45B}"/>
              </a:ext>
            </a:extLst>
          </p:cNvPr>
          <p:cNvSpPr txBox="1"/>
          <p:nvPr/>
        </p:nvSpPr>
        <p:spPr>
          <a:xfrm>
            <a:off x="1066800" y="2072335"/>
            <a:ext cx="5562600" cy="1955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世纪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年代，以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Thomas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Szasz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为代表的“反精神病学家”挑战精神疾病的医学模型；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内容占位符 5">
            <a:extLst>
              <a:ext uri="{FF2B5EF4-FFF2-40B4-BE49-F238E27FC236}">
                <a16:creationId xmlns:a16="http://schemas.microsoft.com/office/drawing/2014/main" id="{E8158C99-9E0E-2464-449E-74C91833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667000"/>
            <a:ext cx="33528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8B1E0E5-82DE-E21A-9767-8C871BC68D11}"/>
              </a:ext>
            </a:extLst>
          </p:cNvPr>
          <p:cNvSpPr txBox="1"/>
          <p:nvPr/>
        </p:nvSpPr>
        <p:spPr>
          <a:xfrm>
            <a:off x="685800" y="762000"/>
            <a:ext cx="8608447" cy="2790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美国精神病学协会出版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《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精神疾病诊断和统计手册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》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（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DSM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）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  <a:cs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1952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年，第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版，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108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种；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  <a:cs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1987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年，第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版修订版，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287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种；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  <a:cs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2013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年，第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5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版，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341</a:t>
            </a: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种；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  <a:cs typeface="SimHe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书写性表达障碍、对立违抗性障碍、延长哀伤障碍</a:t>
            </a:r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SimHei" panose="02010609060101010101" pitchFamily="49" charset="-122"/>
              </a:rPr>
              <a:t>……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  <a:cs typeface="SimHei" panose="02010609060101010101" pitchFamily="49" charset="-122"/>
            </a:endParaRPr>
          </a:p>
        </p:txBody>
      </p:sp>
    </p:spTree>
  </p:cSld>
  <p:clrMapOvr>
    <a:masterClrMapping/>
  </p:clrMapOvr>
  <p:transition spd="slow" advTm="11604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内容占位符 5">
            <a:extLst>
              <a:ext uri="{FF2B5EF4-FFF2-40B4-BE49-F238E27FC236}">
                <a16:creationId xmlns:a16="http://schemas.microsoft.com/office/drawing/2014/main" id="{7F6733E4-F4FC-1416-213D-F4394D6170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0370" y="0"/>
            <a:ext cx="3201630" cy="4648200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FF644B0-AC16-6263-4B93-A2C30EE20E00}"/>
              </a:ext>
            </a:extLst>
          </p:cNvPr>
          <p:cNvSpPr txBox="1"/>
          <p:nvPr/>
        </p:nvSpPr>
        <p:spPr>
          <a:xfrm>
            <a:off x="709970" y="1600200"/>
            <a:ext cx="8305800" cy="264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70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年代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，扩大到对主流医学的批评；</a:t>
            </a:r>
            <a:endParaRPr lang="en-US" altLang="zh-CN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Ivan Illich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《医学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复仇</a:t>
            </a:r>
            <a:r>
              <a:rPr lang="en-US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Medical Nemesis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医源性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CN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iatrogenesis 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social iatrogenesis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culture iatrogenesis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使人“失能”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内容占位符 7">
            <a:extLst>
              <a:ext uri="{FF2B5EF4-FFF2-40B4-BE49-F238E27FC236}">
                <a16:creationId xmlns:a16="http://schemas.microsoft.com/office/drawing/2014/main" id="{84DCEACD-EB42-B8D3-2E58-EC4E4D59DC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399" y="1295400"/>
            <a:ext cx="4038600" cy="3942823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8A537DC-DDBF-7C7A-054F-AA412FE2568B}"/>
              </a:ext>
            </a:extLst>
          </p:cNvPr>
          <p:cNvSpPr txBox="1"/>
          <p:nvPr/>
        </p:nvSpPr>
        <p:spPr>
          <a:xfrm>
            <a:off x="1600200" y="990600"/>
            <a:ext cx="4787899" cy="445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从性爱到食物，从阿司匹林到衣服，从开车兜风到乘风破浪，似乎在某些条件下，或者与某些其他物质或活动相结合，或者做得太多或太少，几乎任何事情都会导致某些医疗问题。</a:t>
            </a:r>
            <a:r>
              <a:rPr lang="zh-CN" altLang="en-US" sz="2400" u="sng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我至少相信活着就是有损健康。</a:t>
            </a:r>
          </a:p>
          <a:p>
            <a:pPr marL="0" indent="0" algn="r">
              <a:lnSpc>
                <a:spcPct val="150000"/>
              </a:lnSpc>
              <a:buNone/>
              <a:defRPr/>
            </a:pPr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</a:t>
            </a:r>
            <a:r>
              <a:rPr lang="en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Irving Zola, 1972.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FD6CFD6D-B9C4-39E5-6AA5-C443163460B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76400" y="1524000"/>
            <a:ext cx="3886200" cy="312737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Michel Foucault</a:t>
            </a:r>
          </a:p>
          <a:p>
            <a:pPr>
              <a:lnSpc>
                <a:spcPct val="130000"/>
              </a:lnSpc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医学的凝视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医学知识的建构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规训的力量</a:t>
            </a:r>
          </a:p>
        </p:txBody>
      </p:sp>
      <p:pic>
        <p:nvPicPr>
          <p:cNvPr id="14339" name="内容占位符 10">
            <a:extLst>
              <a:ext uri="{FF2B5EF4-FFF2-40B4-BE49-F238E27FC236}">
                <a16:creationId xmlns:a16="http://schemas.microsoft.com/office/drawing/2014/main" id="{B05F5246-02E7-B56E-4FBC-CD22FEDD6D7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02146"/>
            <a:ext cx="5333487" cy="35710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内容占位符 7">
            <a:extLst>
              <a:ext uri="{FF2B5EF4-FFF2-40B4-BE49-F238E27FC236}">
                <a16:creationId xmlns:a16="http://schemas.microsoft.com/office/drawing/2014/main" id="{63EAD2B2-B424-A68B-048B-EF1B5825B5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81000"/>
            <a:ext cx="4419600" cy="5209215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90DD679-F7FE-974B-3349-59168968D2BF}"/>
              </a:ext>
            </a:extLst>
          </p:cNvPr>
          <p:cNvSpPr txBox="1"/>
          <p:nvPr/>
        </p:nvSpPr>
        <p:spPr>
          <a:xfrm>
            <a:off x="1447800" y="1371600"/>
            <a:ext cx="4876800" cy="324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medicalization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1968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《国际社会科学百科全书》第十四卷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；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社会控制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辞条下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</a:t>
            </a:r>
            <a:r>
              <a:rPr lang="zh-CN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三级标题 “偏常的医学化”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正文">
  <a:themeElements>
    <a:clrScheme name="正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正文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正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正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正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首页">
  <a:themeElements>
    <a:clrScheme name="首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首页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首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首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首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致谢">
  <a:themeElements>
    <a:clrScheme name="致谢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致谢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致谢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致谢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致谢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正文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707</Words>
  <Application>Microsoft Macintosh PowerPoint</Application>
  <PresentationFormat>宽屏</PresentationFormat>
  <Paragraphs>77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Hiragino Sans GB W3</vt:lpstr>
      <vt:lpstr>Microsoft YaHei Light</vt:lpstr>
      <vt:lpstr>冬青黑体简体中文 W3</vt:lpstr>
      <vt:lpstr>Microsoft YaHei</vt:lpstr>
      <vt:lpstr>Microsoft YaHei</vt:lpstr>
      <vt:lpstr>等线</vt:lpstr>
      <vt:lpstr>Arial</vt:lpstr>
      <vt:lpstr>Calibri</vt:lpstr>
      <vt:lpstr>Calibri Light</vt:lpstr>
      <vt:lpstr>正文</vt:lpstr>
      <vt:lpstr>首页</vt:lpstr>
      <vt:lpstr>致谢</vt:lpstr>
      <vt:lpstr>1_正文</vt:lpstr>
      <vt:lpstr> 社会问题的医学化：从批判到理解</vt:lpstr>
      <vt:lpstr>提  纲</vt:lpstr>
      <vt:lpstr>医学化论题的出现</vt:lpstr>
      <vt:lpstr>“医学化”批评的源起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2.医学化的定义</vt:lpstr>
      <vt:lpstr>PowerPoint 演示文稿</vt:lpstr>
      <vt:lpstr>PowerPoint 演示文稿</vt:lpstr>
      <vt:lpstr>医学化的范围</vt:lpstr>
      <vt:lpstr>PowerPoint 演示文稿</vt:lpstr>
      <vt:lpstr>PowerPoint 演示文稿</vt:lpstr>
      <vt:lpstr>PowerPoint 演示文稿</vt:lpstr>
      <vt:lpstr>3.医学化的推动力量</vt:lpstr>
      <vt:lpstr>PowerPoint 演示文稿</vt:lpstr>
      <vt:lpstr>PowerPoint 演示文稿</vt:lpstr>
      <vt:lpstr>4.从批判到理解</vt:lpstr>
      <vt:lpstr>批评的焦点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寓 夫</cp:lastModifiedBy>
  <cp:revision>93</cp:revision>
  <cp:lastPrinted>1601-01-01T00:00:00Z</cp:lastPrinted>
  <dcterms:created xsi:type="dcterms:W3CDTF">1601-01-01T00:00:00Z</dcterms:created>
  <dcterms:modified xsi:type="dcterms:W3CDTF">2022-05-22T14:01:26Z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