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</p:sldMasterIdLst>
  <p:notesMasterIdLst>
    <p:notesMasterId r:id="rId18"/>
  </p:notesMasterIdLst>
  <p:sldIdLst>
    <p:sldId id="409" r:id="rId3"/>
    <p:sldId id="404" r:id="rId4"/>
    <p:sldId id="384" r:id="rId5"/>
    <p:sldId id="470" r:id="rId6"/>
    <p:sldId id="469" r:id="rId7"/>
    <p:sldId id="471" r:id="rId8"/>
    <p:sldId id="472" r:id="rId9"/>
    <p:sldId id="478" r:id="rId10"/>
    <p:sldId id="473" r:id="rId11"/>
    <p:sldId id="475" r:id="rId12"/>
    <p:sldId id="476" r:id="rId13"/>
    <p:sldId id="474" r:id="rId14"/>
    <p:sldId id="480" r:id="rId15"/>
    <p:sldId id="479" r:id="rId16"/>
    <p:sldId id="415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4">
          <p15:clr>
            <a:srgbClr val="A4A3A4"/>
          </p15:clr>
        </p15:guide>
        <p15:guide id="2" pos="341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ya" initials="Frey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9AB"/>
    <a:srgbClr val="054E91"/>
    <a:srgbClr val="085195"/>
    <a:srgbClr val="447DA3"/>
    <a:srgbClr val="8B0012"/>
    <a:srgbClr val="F0B928"/>
    <a:srgbClr val="E6E6E6"/>
    <a:srgbClr val="152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737B3A-2A1B-5B44-BE98-8ED2B1790C5A}" v="58" dt="2022-05-22T01:32:17.3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0" autoAdjust="0"/>
    <p:restoredTop sz="95620" autoAdjust="0"/>
  </p:normalViewPr>
  <p:slideViewPr>
    <p:cSldViewPr snapToGrid="0" showGuides="1">
      <p:cViewPr varScale="1">
        <p:scale>
          <a:sx n="123" d="100"/>
          <a:sy n="123" d="100"/>
        </p:scale>
        <p:origin x="192" y="408"/>
      </p:cViewPr>
      <p:guideLst>
        <p:guide orient="horz" pos="1714"/>
        <p:guide pos="3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4615D-9CE9-429A-A223-474B18918F25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F0B17-20C8-4CBB-BD66-70902ADF39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685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blipFill dpi="0" rotWithShape="1">
            <a:blip r:embed="rId2" cstate="hqprint">
              <a:alphaModFix amt="7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3261138" y="-7830"/>
            <a:ext cx="8944218" cy="6865831"/>
          </a:xfrm>
          <a:custGeom>
            <a:avLst/>
            <a:gdLst>
              <a:gd name="connsiteX0" fmla="*/ 17770 w 8944218"/>
              <a:gd name="connsiteY0" fmla="*/ 0 h 6865831"/>
              <a:gd name="connsiteX1" fmla="*/ 4931600 w 8944218"/>
              <a:gd name="connsiteY1" fmla="*/ 0 h 6865831"/>
              <a:gd name="connsiteX2" fmla="*/ 4938378 w 8944218"/>
              <a:gd name="connsiteY2" fmla="*/ 6778 h 6865831"/>
              <a:gd name="connsiteX3" fmla="*/ 4939431 w 8944218"/>
              <a:gd name="connsiteY3" fmla="*/ 5724 h 6865831"/>
              <a:gd name="connsiteX4" fmla="*/ 4940097 w 8944218"/>
              <a:gd name="connsiteY4" fmla="*/ 6390 h 6865831"/>
              <a:gd name="connsiteX5" fmla="*/ 4946486 w 8944218"/>
              <a:gd name="connsiteY5" fmla="*/ 0 h 6865831"/>
              <a:gd name="connsiteX6" fmla="*/ 8944218 w 8944218"/>
              <a:gd name="connsiteY6" fmla="*/ 0 h 6865831"/>
              <a:gd name="connsiteX7" fmla="*/ 8944218 w 8944218"/>
              <a:gd name="connsiteY7" fmla="*/ 938217 h 6865831"/>
              <a:gd name="connsiteX8" fmla="*/ 8944218 w 8944218"/>
              <a:gd name="connsiteY8" fmla="*/ 951638 h 6865831"/>
              <a:gd name="connsiteX9" fmla="*/ 8944218 w 8944218"/>
              <a:gd name="connsiteY9" fmla="*/ 4018388 h 6865831"/>
              <a:gd name="connsiteX10" fmla="*/ 8944217 w 8944218"/>
              <a:gd name="connsiteY10" fmla="*/ 4018387 h 6865831"/>
              <a:gd name="connsiteX11" fmla="*/ 8944217 w 8944218"/>
              <a:gd name="connsiteY11" fmla="*/ 5877695 h 6865831"/>
              <a:gd name="connsiteX12" fmla="*/ 7956081 w 8944218"/>
              <a:gd name="connsiteY12" fmla="*/ 6865831 h 6865831"/>
              <a:gd name="connsiteX13" fmla="*/ 6852273 w 8944218"/>
              <a:gd name="connsiteY13" fmla="*/ 6865831 h 6865831"/>
              <a:gd name="connsiteX14" fmla="*/ 4940484 w 8944218"/>
              <a:gd name="connsiteY14" fmla="*/ 4954043 h 6865831"/>
              <a:gd name="connsiteX15" fmla="*/ 4939431 w 8944218"/>
              <a:gd name="connsiteY15" fmla="*/ 4955095 h 6865831"/>
              <a:gd name="connsiteX16" fmla="*/ 2475739 w 8944218"/>
              <a:gd name="connsiteY16" fmla="*/ 2491403 h 6865831"/>
              <a:gd name="connsiteX17" fmla="*/ 2474685 w 8944218"/>
              <a:gd name="connsiteY17" fmla="*/ 2492455 h 6865831"/>
              <a:gd name="connsiteX18" fmla="*/ 0 w 8944218"/>
              <a:gd name="connsiteY18" fmla="*/ 17770 h 68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44218" h="6865831">
                <a:moveTo>
                  <a:pt x="17770" y="0"/>
                </a:moveTo>
                <a:lnTo>
                  <a:pt x="4931600" y="0"/>
                </a:lnTo>
                <a:lnTo>
                  <a:pt x="4938378" y="6778"/>
                </a:lnTo>
                <a:lnTo>
                  <a:pt x="4939431" y="5724"/>
                </a:lnTo>
                <a:lnTo>
                  <a:pt x="4940097" y="6390"/>
                </a:lnTo>
                <a:lnTo>
                  <a:pt x="4946486" y="0"/>
                </a:lnTo>
                <a:lnTo>
                  <a:pt x="8944218" y="0"/>
                </a:lnTo>
                <a:lnTo>
                  <a:pt x="8944218" y="938217"/>
                </a:lnTo>
                <a:lnTo>
                  <a:pt x="8944218" y="951638"/>
                </a:lnTo>
                <a:lnTo>
                  <a:pt x="8944218" y="4018388"/>
                </a:lnTo>
                <a:lnTo>
                  <a:pt x="8944217" y="4018387"/>
                </a:lnTo>
                <a:lnTo>
                  <a:pt x="8944217" y="5877695"/>
                </a:lnTo>
                <a:lnTo>
                  <a:pt x="7956081" y="6865831"/>
                </a:lnTo>
                <a:lnTo>
                  <a:pt x="6852273" y="6865831"/>
                </a:lnTo>
                <a:lnTo>
                  <a:pt x="4940484" y="4954043"/>
                </a:lnTo>
                <a:lnTo>
                  <a:pt x="4939431" y="4955095"/>
                </a:lnTo>
                <a:lnTo>
                  <a:pt x="2475739" y="2491403"/>
                </a:lnTo>
                <a:lnTo>
                  <a:pt x="2474685" y="2492455"/>
                </a:lnTo>
                <a:lnTo>
                  <a:pt x="0" y="177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E5DF9E-B8B4-41B6-979F-54FEDD842CB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3844246" y="1694329"/>
            <a:ext cx="4548647" cy="2861134"/>
          </a:xfrm>
          <a:custGeom>
            <a:avLst/>
            <a:gdLst>
              <a:gd name="connsiteX0" fmla="*/ 0 w 4548647"/>
              <a:gd name="connsiteY0" fmla="*/ 0 h 2861134"/>
              <a:gd name="connsiteX1" fmla="*/ 4548647 w 4548647"/>
              <a:gd name="connsiteY1" fmla="*/ 0 h 2861134"/>
              <a:gd name="connsiteX2" fmla="*/ 4548647 w 4548647"/>
              <a:gd name="connsiteY2" fmla="*/ 2861134 h 2861134"/>
              <a:gd name="connsiteX3" fmla="*/ 0 w 4548647"/>
              <a:gd name="connsiteY3" fmla="*/ 2861134 h 286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8647" h="2861134">
                <a:moveTo>
                  <a:pt x="0" y="0"/>
                </a:moveTo>
                <a:lnTo>
                  <a:pt x="4548647" y="0"/>
                </a:lnTo>
                <a:lnTo>
                  <a:pt x="4548647" y="2861134"/>
                </a:lnTo>
                <a:lnTo>
                  <a:pt x="0" y="2861134"/>
                </a:lnTo>
                <a:close/>
              </a:path>
            </a:pathLst>
          </a:cu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4013" y="3273328"/>
            <a:ext cx="1514686" cy="2442137"/>
          </a:xfrm>
          <a:custGeom>
            <a:avLst/>
            <a:gdLst>
              <a:gd name="connsiteX0" fmla="*/ 0 w 1514686"/>
              <a:gd name="connsiteY0" fmla="*/ 0 h 2442137"/>
              <a:gd name="connsiteX1" fmla="*/ 1514686 w 1514686"/>
              <a:gd name="connsiteY1" fmla="*/ 0 h 2442137"/>
              <a:gd name="connsiteX2" fmla="*/ 1514686 w 1514686"/>
              <a:gd name="connsiteY2" fmla="*/ 2442137 h 2442137"/>
              <a:gd name="connsiteX3" fmla="*/ 0 w 1514686"/>
              <a:gd name="connsiteY3" fmla="*/ 2442137 h 244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686" h="2442137">
                <a:moveTo>
                  <a:pt x="0" y="0"/>
                </a:moveTo>
                <a:lnTo>
                  <a:pt x="1514686" y="0"/>
                </a:lnTo>
                <a:lnTo>
                  <a:pt x="1514686" y="2442137"/>
                </a:lnTo>
                <a:lnTo>
                  <a:pt x="0" y="2442137"/>
                </a:lnTo>
                <a:close/>
              </a:path>
            </a:pathLst>
          </a:custGeom>
          <a:solidFill>
            <a:schemeClr val="bg2"/>
          </a:solidFill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3980161" y="3662277"/>
            <a:ext cx="4496750" cy="1752641"/>
          </a:xfrm>
          <a:custGeom>
            <a:avLst/>
            <a:gdLst>
              <a:gd name="connsiteX0" fmla="*/ 2864411 w 4496750"/>
              <a:gd name="connsiteY0" fmla="*/ 0 h 1752641"/>
              <a:gd name="connsiteX1" fmla="*/ 4496750 w 4496750"/>
              <a:gd name="connsiteY1" fmla="*/ 633131 h 1752641"/>
              <a:gd name="connsiteX2" fmla="*/ 1632339 w 4496750"/>
              <a:gd name="connsiteY2" fmla="*/ 1752641 h 1752641"/>
              <a:gd name="connsiteX3" fmla="*/ 0 w 4496750"/>
              <a:gd name="connsiteY3" fmla="*/ 1119510 h 175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6750" h="1752641">
                <a:moveTo>
                  <a:pt x="2864411" y="0"/>
                </a:moveTo>
                <a:lnTo>
                  <a:pt x="4496750" y="633131"/>
                </a:lnTo>
                <a:lnTo>
                  <a:pt x="1632339" y="1752641"/>
                </a:lnTo>
                <a:lnTo>
                  <a:pt x="0" y="11195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4057739" y="3351144"/>
            <a:ext cx="4496750" cy="1752641"/>
          </a:xfrm>
          <a:custGeom>
            <a:avLst/>
            <a:gdLst>
              <a:gd name="connsiteX0" fmla="*/ 2864411 w 4496750"/>
              <a:gd name="connsiteY0" fmla="*/ 0 h 1752641"/>
              <a:gd name="connsiteX1" fmla="*/ 4496750 w 4496750"/>
              <a:gd name="connsiteY1" fmla="*/ 633131 h 1752641"/>
              <a:gd name="connsiteX2" fmla="*/ 1632339 w 4496750"/>
              <a:gd name="connsiteY2" fmla="*/ 1752641 h 1752641"/>
              <a:gd name="connsiteX3" fmla="*/ 0 w 4496750"/>
              <a:gd name="connsiteY3" fmla="*/ 1119510 h 175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6750" h="1752641">
                <a:moveTo>
                  <a:pt x="2864411" y="0"/>
                </a:moveTo>
                <a:lnTo>
                  <a:pt x="4496750" y="633131"/>
                </a:lnTo>
                <a:lnTo>
                  <a:pt x="1632339" y="1752641"/>
                </a:lnTo>
                <a:lnTo>
                  <a:pt x="0" y="11195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4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170"/>
            </a:lvl1pPr>
            <a:lvl2pPr marL="413385" indent="0" algn="ctr">
              <a:buNone/>
              <a:defRPr sz="1805"/>
            </a:lvl2pPr>
            <a:lvl3pPr marL="826135" indent="0" algn="ctr">
              <a:buNone/>
              <a:defRPr sz="1625"/>
            </a:lvl3pPr>
            <a:lvl4pPr marL="1239520" indent="0" algn="ctr">
              <a:buNone/>
              <a:defRPr sz="1445"/>
            </a:lvl4pPr>
            <a:lvl5pPr marL="1652270" indent="0" algn="ctr">
              <a:buNone/>
              <a:defRPr sz="1445"/>
            </a:lvl5pPr>
            <a:lvl6pPr marL="2065655" indent="0" algn="ctr">
              <a:buNone/>
              <a:defRPr sz="1445"/>
            </a:lvl6pPr>
            <a:lvl7pPr marL="2478405" indent="0" algn="ctr">
              <a:buNone/>
              <a:defRPr sz="1445"/>
            </a:lvl7pPr>
            <a:lvl8pPr marL="2891790" indent="0" algn="ctr">
              <a:buNone/>
              <a:defRPr sz="1445"/>
            </a:lvl8pPr>
            <a:lvl9pPr marL="3304540" indent="0" algn="ctr">
              <a:buNone/>
              <a:defRPr sz="144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4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170">
                <a:solidFill>
                  <a:schemeClr val="tx1">
                    <a:tint val="75000"/>
                  </a:schemeClr>
                </a:solidFill>
              </a:defRPr>
            </a:lvl1pPr>
            <a:lvl2pPr marL="413385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82613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3pPr>
            <a:lvl4pPr marL="1239520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4pPr>
            <a:lvl5pPr marL="1652270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5pPr>
            <a:lvl6pPr marL="2065655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6pPr>
            <a:lvl7pPr marL="2478405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7pPr>
            <a:lvl8pPr marL="2891790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8pPr>
            <a:lvl9pPr marL="3304540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170" b="1"/>
            </a:lvl1pPr>
            <a:lvl2pPr marL="413385" indent="0">
              <a:buNone/>
              <a:defRPr sz="1805" b="1"/>
            </a:lvl2pPr>
            <a:lvl3pPr marL="826135" indent="0">
              <a:buNone/>
              <a:defRPr sz="1625" b="1"/>
            </a:lvl3pPr>
            <a:lvl4pPr marL="1239520" indent="0">
              <a:buNone/>
              <a:defRPr sz="1445" b="1"/>
            </a:lvl4pPr>
            <a:lvl5pPr marL="1652270" indent="0">
              <a:buNone/>
              <a:defRPr sz="1445" b="1"/>
            </a:lvl5pPr>
            <a:lvl6pPr marL="2065655" indent="0">
              <a:buNone/>
              <a:defRPr sz="1445" b="1"/>
            </a:lvl6pPr>
            <a:lvl7pPr marL="2478405" indent="0">
              <a:buNone/>
              <a:defRPr sz="1445" b="1"/>
            </a:lvl7pPr>
            <a:lvl8pPr marL="2891790" indent="0">
              <a:buNone/>
              <a:defRPr sz="1445" b="1"/>
            </a:lvl8pPr>
            <a:lvl9pPr marL="3304540" indent="0">
              <a:buNone/>
              <a:defRPr sz="144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170" b="1"/>
            </a:lvl1pPr>
            <a:lvl2pPr marL="413385" indent="0">
              <a:buNone/>
              <a:defRPr sz="1805" b="1"/>
            </a:lvl2pPr>
            <a:lvl3pPr marL="826135" indent="0">
              <a:buNone/>
              <a:defRPr sz="1625" b="1"/>
            </a:lvl3pPr>
            <a:lvl4pPr marL="1239520" indent="0">
              <a:buNone/>
              <a:defRPr sz="1445" b="1"/>
            </a:lvl4pPr>
            <a:lvl5pPr marL="1652270" indent="0">
              <a:buNone/>
              <a:defRPr sz="1445" b="1"/>
            </a:lvl5pPr>
            <a:lvl6pPr marL="2065655" indent="0">
              <a:buNone/>
              <a:defRPr sz="1445" b="1"/>
            </a:lvl6pPr>
            <a:lvl7pPr marL="2478405" indent="0">
              <a:buNone/>
              <a:defRPr sz="1445" b="1"/>
            </a:lvl7pPr>
            <a:lvl8pPr marL="2891790" indent="0">
              <a:buNone/>
              <a:defRPr sz="1445" b="1"/>
            </a:lvl8pPr>
            <a:lvl9pPr marL="3304540" indent="0">
              <a:buNone/>
              <a:defRPr sz="144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E5DF9E-B8B4-41B6-979F-54FEDD842CB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2890"/>
            </a:lvl1pPr>
            <a:lvl2pPr>
              <a:defRPr sz="2530"/>
            </a:lvl2pPr>
            <a:lvl3pPr>
              <a:defRPr sz="2170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45"/>
            </a:lvl1pPr>
            <a:lvl2pPr marL="413385" indent="0">
              <a:buNone/>
              <a:defRPr sz="1265"/>
            </a:lvl2pPr>
            <a:lvl3pPr marL="826135" indent="0">
              <a:buNone/>
              <a:defRPr sz="1085"/>
            </a:lvl3pPr>
            <a:lvl4pPr marL="1239520" indent="0">
              <a:buNone/>
              <a:defRPr sz="905"/>
            </a:lvl4pPr>
            <a:lvl5pPr marL="1652270" indent="0">
              <a:buNone/>
              <a:defRPr sz="905"/>
            </a:lvl5pPr>
            <a:lvl6pPr marL="2065655" indent="0">
              <a:buNone/>
              <a:defRPr sz="905"/>
            </a:lvl6pPr>
            <a:lvl7pPr marL="2478405" indent="0">
              <a:buNone/>
              <a:defRPr sz="905"/>
            </a:lvl7pPr>
            <a:lvl8pPr marL="2891790" indent="0">
              <a:buNone/>
              <a:defRPr sz="905"/>
            </a:lvl8pPr>
            <a:lvl9pPr marL="3304540" indent="0">
              <a:buNone/>
              <a:defRPr sz="9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 anchor="t"/>
          <a:lstStyle>
            <a:lvl1pPr marL="0" indent="0">
              <a:buNone/>
              <a:defRPr sz="2890"/>
            </a:lvl1pPr>
            <a:lvl2pPr marL="413385" indent="0">
              <a:buNone/>
              <a:defRPr sz="2530"/>
            </a:lvl2pPr>
            <a:lvl3pPr marL="826135" indent="0">
              <a:buNone/>
              <a:defRPr sz="2170"/>
            </a:lvl3pPr>
            <a:lvl4pPr marL="1239520" indent="0">
              <a:buNone/>
              <a:defRPr sz="1805"/>
            </a:lvl4pPr>
            <a:lvl5pPr marL="1652270" indent="0">
              <a:buNone/>
              <a:defRPr sz="1805"/>
            </a:lvl5pPr>
            <a:lvl6pPr marL="2065655" indent="0">
              <a:buNone/>
              <a:defRPr sz="1805"/>
            </a:lvl6pPr>
            <a:lvl7pPr marL="2478405" indent="0">
              <a:buNone/>
              <a:defRPr sz="1805"/>
            </a:lvl7pPr>
            <a:lvl8pPr marL="2891790" indent="0">
              <a:buNone/>
              <a:defRPr sz="1805"/>
            </a:lvl8pPr>
            <a:lvl9pPr marL="3304540" indent="0">
              <a:buNone/>
              <a:defRPr sz="180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45"/>
            </a:lvl1pPr>
            <a:lvl2pPr marL="413385" indent="0">
              <a:buNone/>
              <a:defRPr sz="1265"/>
            </a:lvl2pPr>
            <a:lvl3pPr marL="826135" indent="0">
              <a:buNone/>
              <a:defRPr sz="1085"/>
            </a:lvl3pPr>
            <a:lvl4pPr marL="1239520" indent="0">
              <a:buNone/>
              <a:defRPr sz="905"/>
            </a:lvl4pPr>
            <a:lvl5pPr marL="1652270" indent="0">
              <a:buNone/>
              <a:defRPr sz="905"/>
            </a:lvl5pPr>
            <a:lvl6pPr marL="2065655" indent="0">
              <a:buNone/>
              <a:defRPr sz="905"/>
            </a:lvl6pPr>
            <a:lvl7pPr marL="2478405" indent="0">
              <a:buNone/>
              <a:defRPr sz="905"/>
            </a:lvl7pPr>
            <a:lvl8pPr marL="2891790" indent="0">
              <a:buNone/>
              <a:defRPr sz="905"/>
            </a:lvl8pPr>
            <a:lvl9pPr marL="3304540" indent="0">
              <a:buNone/>
              <a:defRPr sz="9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5DF9E-B8B4-41B6-979F-54FEDD842CB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875075" y="1694144"/>
            <a:ext cx="2099437" cy="2088868"/>
          </a:xfrm>
          <a:custGeom>
            <a:avLst/>
            <a:gdLst>
              <a:gd name="connsiteX0" fmla="*/ 0 w 2099437"/>
              <a:gd name="connsiteY0" fmla="*/ 0 h 2088868"/>
              <a:gd name="connsiteX1" fmla="*/ 2099437 w 2099437"/>
              <a:gd name="connsiteY1" fmla="*/ 0 h 2088868"/>
              <a:gd name="connsiteX2" fmla="*/ 2099437 w 2099437"/>
              <a:gd name="connsiteY2" fmla="*/ 2088868 h 2088868"/>
              <a:gd name="connsiteX3" fmla="*/ 0 w 2099437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437" h="2088868">
                <a:moveTo>
                  <a:pt x="0" y="0"/>
                </a:moveTo>
                <a:lnTo>
                  <a:pt x="2099437" y="0"/>
                </a:lnTo>
                <a:lnTo>
                  <a:pt x="2099437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5053586" y="1694144"/>
            <a:ext cx="2099437" cy="2088868"/>
          </a:xfrm>
          <a:custGeom>
            <a:avLst/>
            <a:gdLst>
              <a:gd name="connsiteX0" fmla="*/ 0 w 2099437"/>
              <a:gd name="connsiteY0" fmla="*/ 0 h 2088868"/>
              <a:gd name="connsiteX1" fmla="*/ 2099437 w 2099437"/>
              <a:gd name="connsiteY1" fmla="*/ 0 h 2088868"/>
              <a:gd name="connsiteX2" fmla="*/ 2099437 w 2099437"/>
              <a:gd name="connsiteY2" fmla="*/ 2088868 h 2088868"/>
              <a:gd name="connsiteX3" fmla="*/ 0 w 2099437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437" h="2088868">
                <a:moveTo>
                  <a:pt x="0" y="0"/>
                </a:moveTo>
                <a:lnTo>
                  <a:pt x="2099437" y="0"/>
                </a:lnTo>
                <a:lnTo>
                  <a:pt x="2099437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9219984" y="1694144"/>
            <a:ext cx="2100208" cy="2088868"/>
          </a:xfrm>
          <a:custGeom>
            <a:avLst/>
            <a:gdLst>
              <a:gd name="connsiteX0" fmla="*/ 0 w 2100208"/>
              <a:gd name="connsiteY0" fmla="*/ 0 h 2088868"/>
              <a:gd name="connsiteX1" fmla="*/ 2100208 w 2100208"/>
              <a:gd name="connsiteY1" fmla="*/ 0 h 2088868"/>
              <a:gd name="connsiteX2" fmla="*/ 2100208 w 2100208"/>
              <a:gd name="connsiteY2" fmla="*/ 2088868 h 2088868"/>
              <a:gd name="connsiteX3" fmla="*/ 0 w 2100208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0208" h="2088868">
                <a:moveTo>
                  <a:pt x="0" y="0"/>
                </a:moveTo>
                <a:lnTo>
                  <a:pt x="2100208" y="0"/>
                </a:lnTo>
                <a:lnTo>
                  <a:pt x="2100208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7148703" y="3783011"/>
            <a:ext cx="2099437" cy="2088868"/>
          </a:xfrm>
          <a:custGeom>
            <a:avLst/>
            <a:gdLst>
              <a:gd name="connsiteX0" fmla="*/ 0 w 2099437"/>
              <a:gd name="connsiteY0" fmla="*/ 0 h 2088868"/>
              <a:gd name="connsiteX1" fmla="*/ 2099437 w 2099437"/>
              <a:gd name="connsiteY1" fmla="*/ 0 h 2088868"/>
              <a:gd name="connsiteX2" fmla="*/ 2099437 w 2099437"/>
              <a:gd name="connsiteY2" fmla="*/ 2088868 h 2088868"/>
              <a:gd name="connsiteX3" fmla="*/ 0 w 2099437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437" h="2088868">
                <a:moveTo>
                  <a:pt x="0" y="0"/>
                </a:moveTo>
                <a:lnTo>
                  <a:pt x="2099437" y="0"/>
                </a:lnTo>
                <a:lnTo>
                  <a:pt x="2099437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2973741" y="3783011"/>
            <a:ext cx="2099437" cy="2088868"/>
          </a:xfrm>
          <a:custGeom>
            <a:avLst/>
            <a:gdLst>
              <a:gd name="connsiteX0" fmla="*/ 0 w 2099437"/>
              <a:gd name="connsiteY0" fmla="*/ 0 h 2088868"/>
              <a:gd name="connsiteX1" fmla="*/ 2099437 w 2099437"/>
              <a:gd name="connsiteY1" fmla="*/ 0 h 2088868"/>
              <a:gd name="connsiteX2" fmla="*/ 2099437 w 2099437"/>
              <a:gd name="connsiteY2" fmla="*/ 2088868 h 2088868"/>
              <a:gd name="connsiteX3" fmla="*/ 0 w 2099437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437" h="2088868">
                <a:moveTo>
                  <a:pt x="0" y="0"/>
                </a:moveTo>
                <a:lnTo>
                  <a:pt x="2099437" y="0"/>
                </a:lnTo>
                <a:lnTo>
                  <a:pt x="2099437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874714" y="3285709"/>
            <a:ext cx="2320729" cy="2452418"/>
          </a:xfrm>
          <a:custGeom>
            <a:avLst/>
            <a:gdLst>
              <a:gd name="connsiteX0" fmla="*/ 0 w 2320729"/>
              <a:gd name="connsiteY0" fmla="*/ 0 h 2452418"/>
              <a:gd name="connsiteX1" fmla="*/ 2320729 w 2320729"/>
              <a:gd name="connsiteY1" fmla="*/ 0 h 2452418"/>
              <a:gd name="connsiteX2" fmla="*/ 2320729 w 2320729"/>
              <a:gd name="connsiteY2" fmla="*/ 2452418 h 2452418"/>
              <a:gd name="connsiteX3" fmla="*/ 0 w 2320729"/>
              <a:gd name="connsiteY3" fmla="*/ 2452418 h 245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729" h="2452418">
                <a:moveTo>
                  <a:pt x="0" y="0"/>
                </a:moveTo>
                <a:lnTo>
                  <a:pt x="2320729" y="0"/>
                </a:lnTo>
                <a:lnTo>
                  <a:pt x="2320729" y="2452418"/>
                </a:lnTo>
                <a:lnTo>
                  <a:pt x="0" y="2452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576126" y="3285709"/>
            <a:ext cx="2320729" cy="2452418"/>
          </a:xfrm>
          <a:custGeom>
            <a:avLst/>
            <a:gdLst>
              <a:gd name="connsiteX0" fmla="*/ 0 w 2320729"/>
              <a:gd name="connsiteY0" fmla="*/ 0 h 2452418"/>
              <a:gd name="connsiteX1" fmla="*/ 2320729 w 2320729"/>
              <a:gd name="connsiteY1" fmla="*/ 0 h 2452418"/>
              <a:gd name="connsiteX2" fmla="*/ 2320729 w 2320729"/>
              <a:gd name="connsiteY2" fmla="*/ 2452418 h 2452418"/>
              <a:gd name="connsiteX3" fmla="*/ 0 w 2320729"/>
              <a:gd name="connsiteY3" fmla="*/ 2452418 h 245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729" h="2452418">
                <a:moveTo>
                  <a:pt x="0" y="0"/>
                </a:moveTo>
                <a:lnTo>
                  <a:pt x="2320729" y="0"/>
                </a:lnTo>
                <a:lnTo>
                  <a:pt x="2320729" y="2452418"/>
                </a:lnTo>
                <a:lnTo>
                  <a:pt x="0" y="2452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292255" y="3285709"/>
            <a:ext cx="2320729" cy="2452418"/>
          </a:xfrm>
          <a:custGeom>
            <a:avLst/>
            <a:gdLst>
              <a:gd name="connsiteX0" fmla="*/ 0 w 2320729"/>
              <a:gd name="connsiteY0" fmla="*/ 0 h 2452418"/>
              <a:gd name="connsiteX1" fmla="*/ 2320729 w 2320729"/>
              <a:gd name="connsiteY1" fmla="*/ 0 h 2452418"/>
              <a:gd name="connsiteX2" fmla="*/ 2320729 w 2320729"/>
              <a:gd name="connsiteY2" fmla="*/ 2452418 h 2452418"/>
              <a:gd name="connsiteX3" fmla="*/ 0 w 2320729"/>
              <a:gd name="connsiteY3" fmla="*/ 2452418 h 245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729" h="2452418">
                <a:moveTo>
                  <a:pt x="0" y="0"/>
                </a:moveTo>
                <a:lnTo>
                  <a:pt x="2320729" y="0"/>
                </a:lnTo>
                <a:lnTo>
                  <a:pt x="2320729" y="2452418"/>
                </a:lnTo>
                <a:lnTo>
                  <a:pt x="0" y="2452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996560" y="3285709"/>
            <a:ext cx="2320729" cy="2452418"/>
          </a:xfrm>
          <a:custGeom>
            <a:avLst/>
            <a:gdLst>
              <a:gd name="connsiteX0" fmla="*/ 0 w 2320729"/>
              <a:gd name="connsiteY0" fmla="*/ 0 h 2452418"/>
              <a:gd name="connsiteX1" fmla="*/ 2320729 w 2320729"/>
              <a:gd name="connsiteY1" fmla="*/ 0 h 2452418"/>
              <a:gd name="connsiteX2" fmla="*/ 2320729 w 2320729"/>
              <a:gd name="connsiteY2" fmla="*/ 2452418 h 2452418"/>
              <a:gd name="connsiteX3" fmla="*/ 0 w 2320729"/>
              <a:gd name="connsiteY3" fmla="*/ 2452418 h 245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729" h="2452418">
                <a:moveTo>
                  <a:pt x="0" y="0"/>
                </a:moveTo>
                <a:lnTo>
                  <a:pt x="2320729" y="0"/>
                </a:lnTo>
                <a:lnTo>
                  <a:pt x="2320729" y="2452418"/>
                </a:lnTo>
                <a:lnTo>
                  <a:pt x="0" y="2452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874712" y="1616101"/>
            <a:ext cx="5116972" cy="1815135"/>
          </a:xfrm>
          <a:custGeom>
            <a:avLst/>
            <a:gdLst>
              <a:gd name="connsiteX0" fmla="*/ 0 w 5116972"/>
              <a:gd name="connsiteY0" fmla="*/ 0 h 1815135"/>
              <a:gd name="connsiteX1" fmla="*/ 5116972 w 5116972"/>
              <a:gd name="connsiteY1" fmla="*/ 0 h 1815135"/>
              <a:gd name="connsiteX2" fmla="*/ 5116972 w 5116972"/>
              <a:gd name="connsiteY2" fmla="*/ 1815135 h 1815135"/>
              <a:gd name="connsiteX3" fmla="*/ 0 w 5116972"/>
              <a:gd name="connsiteY3" fmla="*/ 1815135 h 181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972" h="1815135">
                <a:moveTo>
                  <a:pt x="0" y="0"/>
                </a:moveTo>
                <a:lnTo>
                  <a:pt x="5116972" y="0"/>
                </a:lnTo>
                <a:lnTo>
                  <a:pt x="5116972" y="1815135"/>
                </a:lnTo>
                <a:lnTo>
                  <a:pt x="0" y="18151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874712" y="3793785"/>
            <a:ext cx="5116972" cy="1815135"/>
          </a:xfrm>
          <a:custGeom>
            <a:avLst/>
            <a:gdLst>
              <a:gd name="connsiteX0" fmla="*/ 0 w 5116972"/>
              <a:gd name="connsiteY0" fmla="*/ 0 h 1815135"/>
              <a:gd name="connsiteX1" fmla="*/ 5116972 w 5116972"/>
              <a:gd name="connsiteY1" fmla="*/ 0 h 1815135"/>
              <a:gd name="connsiteX2" fmla="*/ 5116972 w 5116972"/>
              <a:gd name="connsiteY2" fmla="*/ 1815135 h 1815135"/>
              <a:gd name="connsiteX3" fmla="*/ 0 w 5116972"/>
              <a:gd name="connsiteY3" fmla="*/ 1815135 h 181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972" h="1815135">
                <a:moveTo>
                  <a:pt x="0" y="0"/>
                </a:moveTo>
                <a:lnTo>
                  <a:pt x="5116972" y="0"/>
                </a:lnTo>
                <a:lnTo>
                  <a:pt x="5116972" y="1815135"/>
                </a:lnTo>
                <a:lnTo>
                  <a:pt x="0" y="18151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6200315" y="1616101"/>
            <a:ext cx="5116972" cy="1815135"/>
          </a:xfrm>
          <a:custGeom>
            <a:avLst/>
            <a:gdLst>
              <a:gd name="connsiteX0" fmla="*/ 0 w 5116972"/>
              <a:gd name="connsiteY0" fmla="*/ 0 h 1815135"/>
              <a:gd name="connsiteX1" fmla="*/ 5116972 w 5116972"/>
              <a:gd name="connsiteY1" fmla="*/ 0 h 1815135"/>
              <a:gd name="connsiteX2" fmla="*/ 5116972 w 5116972"/>
              <a:gd name="connsiteY2" fmla="*/ 1815135 h 1815135"/>
              <a:gd name="connsiteX3" fmla="*/ 0 w 5116972"/>
              <a:gd name="connsiteY3" fmla="*/ 1815135 h 181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972" h="1815135">
                <a:moveTo>
                  <a:pt x="0" y="0"/>
                </a:moveTo>
                <a:lnTo>
                  <a:pt x="5116972" y="0"/>
                </a:lnTo>
                <a:lnTo>
                  <a:pt x="5116972" y="1815135"/>
                </a:lnTo>
                <a:lnTo>
                  <a:pt x="0" y="18151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200315" y="3793785"/>
            <a:ext cx="5116972" cy="1815135"/>
          </a:xfrm>
          <a:custGeom>
            <a:avLst/>
            <a:gdLst>
              <a:gd name="connsiteX0" fmla="*/ 0 w 5116972"/>
              <a:gd name="connsiteY0" fmla="*/ 0 h 1815135"/>
              <a:gd name="connsiteX1" fmla="*/ 5116972 w 5116972"/>
              <a:gd name="connsiteY1" fmla="*/ 0 h 1815135"/>
              <a:gd name="connsiteX2" fmla="*/ 5116972 w 5116972"/>
              <a:gd name="connsiteY2" fmla="*/ 1815135 h 1815135"/>
              <a:gd name="connsiteX3" fmla="*/ 0 w 5116972"/>
              <a:gd name="connsiteY3" fmla="*/ 1815135 h 181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972" h="1815135">
                <a:moveTo>
                  <a:pt x="0" y="0"/>
                </a:moveTo>
                <a:lnTo>
                  <a:pt x="5116972" y="0"/>
                </a:lnTo>
                <a:lnTo>
                  <a:pt x="5116972" y="1815135"/>
                </a:lnTo>
                <a:lnTo>
                  <a:pt x="0" y="18151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413036" y="1986039"/>
            <a:ext cx="2864878" cy="2456948"/>
          </a:xfrm>
          <a:custGeom>
            <a:avLst/>
            <a:gdLst>
              <a:gd name="connsiteX0" fmla="*/ 614238 w 2864878"/>
              <a:gd name="connsiteY0" fmla="*/ 0 h 2456948"/>
              <a:gd name="connsiteX1" fmla="*/ 2250641 w 2864878"/>
              <a:gd name="connsiteY1" fmla="*/ 0 h 2456948"/>
              <a:gd name="connsiteX2" fmla="*/ 2864878 w 2864878"/>
              <a:gd name="connsiteY2" fmla="*/ 1228474 h 2456948"/>
              <a:gd name="connsiteX3" fmla="*/ 2250641 w 2864878"/>
              <a:gd name="connsiteY3" fmla="*/ 2456948 h 2456948"/>
              <a:gd name="connsiteX4" fmla="*/ 614238 w 2864878"/>
              <a:gd name="connsiteY4" fmla="*/ 2456948 h 2456948"/>
              <a:gd name="connsiteX5" fmla="*/ 0 w 2864878"/>
              <a:gd name="connsiteY5" fmla="*/ 1228474 h 24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878" h="2456948">
                <a:moveTo>
                  <a:pt x="614238" y="0"/>
                </a:moveTo>
                <a:lnTo>
                  <a:pt x="2250641" y="0"/>
                </a:lnTo>
                <a:lnTo>
                  <a:pt x="2864878" y="1228474"/>
                </a:lnTo>
                <a:lnTo>
                  <a:pt x="2250641" y="2456948"/>
                </a:lnTo>
                <a:lnTo>
                  <a:pt x="614238" y="2456948"/>
                </a:lnTo>
                <a:lnTo>
                  <a:pt x="0" y="12284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670586" y="1986039"/>
            <a:ext cx="2864878" cy="2456948"/>
          </a:xfrm>
          <a:custGeom>
            <a:avLst/>
            <a:gdLst>
              <a:gd name="connsiteX0" fmla="*/ 614238 w 2864878"/>
              <a:gd name="connsiteY0" fmla="*/ 0 h 2456948"/>
              <a:gd name="connsiteX1" fmla="*/ 2250641 w 2864878"/>
              <a:gd name="connsiteY1" fmla="*/ 0 h 2456948"/>
              <a:gd name="connsiteX2" fmla="*/ 2864878 w 2864878"/>
              <a:gd name="connsiteY2" fmla="*/ 1228474 h 2456948"/>
              <a:gd name="connsiteX3" fmla="*/ 2250641 w 2864878"/>
              <a:gd name="connsiteY3" fmla="*/ 2456948 h 2456948"/>
              <a:gd name="connsiteX4" fmla="*/ 614238 w 2864878"/>
              <a:gd name="connsiteY4" fmla="*/ 2456948 h 2456948"/>
              <a:gd name="connsiteX5" fmla="*/ 0 w 2864878"/>
              <a:gd name="connsiteY5" fmla="*/ 1228474 h 24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878" h="2456948">
                <a:moveTo>
                  <a:pt x="614238" y="0"/>
                </a:moveTo>
                <a:lnTo>
                  <a:pt x="2250641" y="0"/>
                </a:lnTo>
                <a:lnTo>
                  <a:pt x="2864878" y="1228474"/>
                </a:lnTo>
                <a:lnTo>
                  <a:pt x="2250641" y="2456948"/>
                </a:lnTo>
                <a:lnTo>
                  <a:pt x="614238" y="2456948"/>
                </a:lnTo>
                <a:lnTo>
                  <a:pt x="0" y="12284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928136" y="1986039"/>
            <a:ext cx="2864878" cy="2456948"/>
          </a:xfrm>
          <a:custGeom>
            <a:avLst/>
            <a:gdLst>
              <a:gd name="connsiteX0" fmla="*/ 614238 w 2864878"/>
              <a:gd name="connsiteY0" fmla="*/ 0 h 2456948"/>
              <a:gd name="connsiteX1" fmla="*/ 2250641 w 2864878"/>
              <a:gd name="connsiteY1" fmla="*/ 0 h 2456948"/>
              <a:gd name="connsiteX2" fmla="*/ 2864878 w 2864878"/>
              <a:gd name="connsiteY2" fmla="*/ 1228474 h 2456948"/>
              <a:gd name="connsiteX3" fmla="*/ 2250641 w 2864878"/>
              <a:gd name="connsiteY3" fmla="*/ 2456948 h 2456948"/>
              <a:gd name="connsiteX4" fmla="*/ 614238 w 2864878"/>
              <a:gd name="connsiteY4" fmla="*/ 2456948 h 2456948"/>
              <a:gd name="connsiteX5" fmla="*/ 0 w 2864878"/>
              <a:gd name="connsiteY5" fmla="*/ 1228474 h 24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878" h="2456948">
                <a:moveTo>
                  <a:pt x="614238" y="0"/>
                </a:moveTo>
                <a:lnTo>
                  <a:pt x="2250641" y="0"/>
                </a:lnTo>
                <a:lnTo>
                  <a:pt x="2864878" y="1228474"/>
                </a:lnTo>
                <a:lnTo>
                  <a:pt x="2250641" y="2456948"/>
                </a:lnTo>
                <a:lnTo>
                  <a:pt x="614238" y="2456948"/>
                </a:lnTo>
                <a:lnTo>
                  <a:pt x="0" y="12284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229664" y="1955801"/>
            <a:ext cx="1641860" cy="1624794"/>
          </a:xfrm>
          <a:custGeom>
            <a:avLst/>
            <a:gdLst>
              <a:gd name="connsiteX0" fmla="*/ 820930 w 1641860"/>
              <a:gd name="connsiteY0" fmla="*/ 0 h 1624794"/>
              <a:gd name="connsiteX1" fmla="*/ 1641860 w 1641860"/>
              <a:gd name="connsiteY1" fmla="*/ 812397 h 1624794"/>
              <a:gd name="connsiteX2" fmla="*/ 820930 w 1641860"/>
              <a:gd name="connsiteY2" fmla="*/ 1624794 h 1624794"/>
              <a:gd name="connsiteX3" fmla="*/ 0 w 1641860"/>
              <a:gd name="connsiteY3" fmla="*/ 812397 h 1624794"/>
              <a:gd name="connsiteX4" fmla="*/ 820930 w 1641860"/>
              <a:gd name="connsiteY4" fmla="*/ 0 h 162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860" h="1624794">
                <a:moveTo>
                  <a:pt x="820930" y="0"/>
                </a:moveTo>
                <a:cubicBezTo>
                  <a:pt x="1274317" y="0"/>
                  <a:pt x="1641860" y="363723"/>
                  <a:pt x="1641860" y="812397"/>
                </a:cubicBezTo>
                <a:cubicBezTo>
                  <a:pt x="1641860" y="1261071"/>
                  <a:pt x="1274317" y="1624794"/>
                  <a:pt x="820930" y="1624794"/>
                </a:cubicBezTo>
                <a:cubicBezTo>
                  <a:pt x="367543" y="1624794"/>
                  <a:pt x="0" y="1261071"/>
                  <a:pt x="0" y="812397"/>
                </a:cubicBezTo>
                <a:cubicBezTo>
                  <a:pt x="0" y="363723"/>
                  <a:pt x="367543" y="0"/>
                  <a:pt x="820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841929" y="1955801"/>
            <a:ext cx="1641860" cy="1624794"/>
          </a:xfrm>
          <a:custGeom>
            <a:avLst/>
            <a:gdLst>
              <a:gd name="connsiteX0" fmla="*/ 820930 w 1641860"/>
              <a:gd name="connsiteY0" fmla="*/ 0 h 1624794"/>
              <a:gd name="connsiteX1" fmla="*/ 1641860 w 1641860"/>
              <a:gd name="connsiteY1" fmla="*/ 812397 h 1624794"/>
              <a:gd name="connsiteX2" fmla="*/ 820930 w 1641860"/>
              <a:gd name="connsiteY2" fmla="*/ 1624794 h 1624794"/>
              <a:gd name="connsiteX3" fmla="*/ 0 w 1641860"/>
              <a:gd name="connsiteY3" fmla="*/ 812397 h 1624794"/>
              <a:gd name="connsiteX4" fmla="*/ 820930 w 1641860"/>
              <a:gd name="connsiteY4" fmla="*/ 0 h 162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860" h="1624794">
                <a:moveTo>
                  <a:pt x="820930" y="0"/>
                </a:moveTo>
                <a:cubicBezTo>
                  <a:pt x="1274317" y="0"/>
                  <a:pt x="1641860" y="363723"/>
                  <a:pt x="1641860" y="812397"/>
                </a:cubicBezTo>
                <a:cubicBezTo>
                  <a:pt x="1641860" y="1261071"/>
                  <a:pt x="1274317" y="1624794"/>
                  <a:pt x="820930" y="1624794"/>
                </a:cubicBezTo>
                <a:cubicBezTo>
                  <a:pt x="367543" y="1624794"/>
                  <a:pt x="0" y="1261071"/>
                  <a:pt x="0" y="812397"/>
                </a:cubicBezTo>
                <a:cubicBezTo>
                  <a:pt x="0" y="363723"/>
                  <a:pt x="367543" y="0"/>
                  <a:pt x="820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454193" y="1955801"/>
            <a:ext cx="1641860" cy="1624794"/>
          </a:xfrm>
          <a:custGeom>
            <a:avLst/>
            <a:gdLst>
              <a:gd name="connsiteX0" fmla="*/ 820930 w 1641860"/>
              <a:gd name="connsiteY0" fmla="*/ 0 h 1624794"/>
              <a:gd name="connsiteX1" fmla="*/ 1641860 w 1641860"/>
              <a:gd name="connsiteY1" fmla="*/ 812397 h 1624794"/>
              <a:gd name="connsiteX2" fmla="*/ 820930 w 1641860"/>
              <a:gd name="connsiteY2" fmla="*/ 1624794 h 1624794"/>
              <a:gd name="connsiteX3" fmla="*/ 0 w 1641860"/>
              <a:gd name="connsiteY3" fmla="*/ 812397 h 1624794"/>
              <a:gd name="connsiteX4" fmla="*/ 820930 w 1641860"/>
              <a:gd name="connsiteY4" fmla="*/ 0 h 162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860" h="1624794">
                <a:moveTo>
                  <a:pt x="820930" y="0"/>
                </a:moveTo>
                <a:cubicBezTo>
                  <a:pt x="1274317" y="0"/>
                  <a:pt x="1641860" y="363723"/>
                  <a:pt x="1641860" y="812397"/>
                </a:cubicBezTo>
                <a:cubicBezTo>
                  <a:pt x="1641860" y="1261071"/>
                  <a:pt x="1274317" y="1624794"/>
                  <a:pt x="820930" y="1624794"/>
                </a:cubicBezTo>
                <a:cubicBezTo>
                  <a:pt x="367543" y="1624794"/>
                  <a:pt x="0" y="1261071"/>
                  <a:pt x="0" y="812397"/>
                </a:cubicBezTo>
                <a:cubicBezTo>
                  <a:pt x="0" y="363723"/>
                  <a:pt x="367543" y="0"/>
                  <a:pt x="820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066458" y="1955801"/>
            <a:ext cx="1641860" cy="1624794"/>
          </a:xfrm>
          <a:custGeom>
            <a:avLst/>
            <a:gdLst>
              <a:gd name="connsiteX0" fmla="*/ 820930 w 1641860"/>
              <a:gd name="connsiteY0" fmla="*/ 0 h 1624794"/>
              <a:gd name="connsiteX1" fmla="*/ 1641860 w 1641860"/>
              <a:gd name="connsiteY1" fmla="*/ 812397 h 1624794"/>
              <a:gd name="connsiteX2" fmla="*/ 820930 w 1641860"/>
              <a:gd name="connsiteY2" fmla="*/ 1624794 h 1624794"/>
              <a:gd name="connsiteX3" fmla="*/ 0 w 1641860"/>
              <a:gd name="connsiteY3" fmla="*/ 812397 h 1624794"/>
              <a:gd name="connsiteX4" fmla="*/ 820930 w 1641860"/>
              <a:gd name="connsiteY4" fmla="*/ 0 h 162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860" h="1624794">
                <a:moveTo>
                  <a:pt x="820930" y="0"/>
                </a:moveTo>
                <a:cubicBezTo>
                  <a:pt x="1274317" y="0"/>
                  <a:pt x="1641860" y="363723"/>
                  <a:pt x="1641860" y="812397"/>
                </a:cubicBezTo>
                <a:cubicBezTo>
                  <a:pt x="1641860" y="1261071"/>
                  <a:pt x="1274317" y="1624794"/>
                  <a:pt x="820930" y="1624794"/>
                </a:cubicBezTo>
                <a:cubicBezTo>
                  <a:pt x="367543" y="1624794"/>
                  <a:pt x="0" y="1261071"/>
                  <a:pt x="0" y="812397"/>
                </a:cubicBezTo>
                <a:cubicBezTo>
                  <a:pt x="0" y="363723"/>
                  <a:pt x="367543" y="0"/>
                  <a:pt x="820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100870" y="1641487"/>
            <a:ext cx="3708001" cy="2347284"/>
          </a:xfrm>
          <a:custGeom>
            <a:avLst/>
            <a:gdLst>
              <a:gd name="connsiteX0" fmla="*/ 0 w 3708001"/>
              <a:gd name="connsiteY0" fmla="*/ 0 h 2347284"/>
              <a:gd name="connsiteX1" fmla="*/ 3708001 w 3708001"/>
              <a:gd name="connsiteY1" fmla="*/ 0 h 2347284"/>
              <a:gd name="connsiteX2" fmla="*/ 3708001 w 3708001"/>
              <a:gd name="connsiteY2" fmla="*/ 2347284 h 2347284"/>
              <a:gd name="connsiteX3" fmla="*/ 0 w 3708001"/>
              <a:gd name="connsiteY3" fmla="*/ 2347284 h 234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001" h="2347284">
                <a:moveTo>
                  <a:pt x="0" y="0"/>
                </a:moveTo>
                <a:lnTo>
                  <a:pt x="3708001" y="0"/>
                </a:lnTo>
                <a:lnTo>
                  <a:pt x="3708001" y="2347284"/>
                </a:lnTo>
                <a:lnTo>
                  <a:pt x="0" y="23472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7979202" y="1641488"/>
            <a:ext cx="3323559" cy="2051173"/>
          </a:xfrm>
          <a:custGeom>
            <a:avLst/>
            <a:gdLst>
              <a:gd name="connsiteX0" fmla="*/ 0 w 3323559"/>
              <a:gd name="connsiteY0" fmla="*/ 0 h 2051173"/>
              <a:gd name="connsiteX1" fmla="*/ 3323559 w 3323559"/>
              <a:gd name="connsiteY1" fmla="*/ 0 h 2051173"/>
              <a:gd name="connsiteX2" fmla="*/ 3323559 w 3323559"/>
              <a:gd name="connsiteY2" fmla="*/ 2051173 h 2051173"/>
              <a:gd name="connsiteX3" fmla="*/ 0 w 3323559"/>
              <a:gd name="connsiteY3" fmla="*/ 2051173 h 205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3559" h="2051173">
                <a:moveTo>
                  <a:pt x="0" y="0"/>
                </a:moveTo>
                <a:lnTo>
                  <a:pt x="3323559" y="0"/>
                </a:lnTo>
                <a:lnTo>
                  <a:pt x="3323559" y="2051173"/>
                </a:lnTo>
                <a:lnTo>
                  <a:pt x="0" y="20511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74714" y="4172231"/>
            <a:ext cx="6934157" cy="1765008"/>
          </a:xfrm>
          <a:custGeom>
            <a:avLst/>
            <a:gdLst>
              <a:gd name="connsiteX0" fmla="*/ 0 w 6934157"/>
              <a:gd name="connsiteY0" fmla="*/ 0 h 1765008"/>
              <a:gd name="connsiteX1" fmla="*/ 6934157 w 6934157"/>
              <a:gd name="connsiteY1" fmla="*/ 0 h 1765008"/>
              <a:gd name="connsiteX2" fmla="*/ 6934157 w 6934157"/>
              <a:gd name="connsiteY2" fmla="*/ 1765008 h 1765008"/>
              <a:gd name="connsiteX3" fmla="*/ 0 w 6934157"/>
              <a:gd name="connsiteY3" fmla="*/ 1765008 h 176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4157" h="1765008">
                <a:moveTo>
                  <a:pt x="0" y="0"/>
                </a:moveTo>
                <a:lnTo>
                  <a:pt x="6934157" y="0"/>
                </a:lnTo>
                <a:lnTo>
                  <a:pt x="6934157" y="1765008"/>
                </a:lnTo>
                <a:lnTo>
                  <a:pt x="0" y="17650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9123"/>
            <a:ext cx="12192001" cy="6858000"/>
          </a:xfrm>
          <a:prstGeom prst="rect">
            <a:avLst/>
          </a:prstGeom>
          <a:blipFill dpi="0" rotWithShape="1">
            <a:blip r:embed="rId14" cstate="hqprint">
              <a:alphaModFix amt="7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菱形 6"/>
          <p:cNvSpPr/>
          <p:nvPr userDrawn="1"/>
        </p:nvSpPr>
        <p:spPr>
          <a:xfrm>
            <a:off x="1350131" y="622304"/>
            <a:ext cx="334960" cy="334960"/>
          </a:xfrm>
          <a:prstGeom prst="diamond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12192000" cy="791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175098" y="423"/>
            <a:ext cx="2013234" cy="1079077"/>
          </a:xfrm>
          <a:custGeom>
            <a:avLst/>
            <a:gdLst>
              <a:gd name="connsiteX0" fmla="*/ 76200 w 1676402"/>
              <a:gd name="connsiteY0" fmla="*/ 0 h 914401"/>
              <a:gd name="connsiteX1" fmla="*/ 1600202 w 1676402"/>
              <a:gd name="connsiteY1" fmla="*/ 0 h 914401"/>
              <a:gd name="connsiteX2" fmla="*/ 1676402 w 1676402"/>
              <a:gd name="connsiteY2" fmla="*/ 76200 h 914401"/>
              <a:gd name="connsiteX3" fmla="*/ 838201 w 1676402"/>
              <a:gd name="connsiteY3" fmla="*/ 914401 h 914401"/>
              <a:gd name="connsiteX4" fmla="*/ 0 w 1676402"/>
              <a:gd name="connsiteY4" fmla="*/ 76200 h 914401"/>
              <a:gd name="connsiteX0-1" fmla="*/ 68269 w 1676402"/>
              <a:gd name="connsiteY0-2" fmla="*/ 15863 h 914401"/>
              <a:gd name="connsiteX1-3" fmla="*/ 1600202 w 1676402"/>
              <a:gd name="connsiteY1-4" fmla="*/ 0 h 914401"/>
              <a:gd name="connsiteX2-5" fmla="*/ 1676402 w 1676402"/>
              <a:gd name="connsiteY2-6" fmla="*/ 76200 h 914401"/>
              <a:gd name="connsiteX3-7" fmla="*/ 838201 w 1676402"/>
              <a:gd name="connsiteY3-8" fmla="*/ 914401 h 914401"/>
              <a:gd name="connsiteX4-9" fmla="*/ 0 w 1676402"/>
              <a:gd name="connsiteY4-10" fmla="*/ 76200 h 914401"/>
              <a:gd name="connsiteX5" fmla="*/ 68269 w 1676402"/>
              <a:gd name="connsiteY5" fmla="*/ 15863 h 914401"/>
              <a:gd name="connsiteX0-11" fmla="*/ 68269 w 1676402"/>
              <a:gd name="connsiteY0-12" fmla="*/ 0 h 898538"/>
              <a:gd name="connsiteX1-13" fmla="*/ 1618049 w 1676402"/>
              <a:gd name="connsiteY1-14" fmla="*/ 7932 h 898538"/>
              <a:gd name="connsiteX2-15" fmla="*/ 1676402 w 1676402"/>
              <a:gd name="connsiteY2-16" fmla="*/ 60337 h 898538"/>
              <a:gd name="connsiteX3-17" fmla="*/ 838201 w 1676402"/>
              <a:gd name="connsiteY3-18" fmla="*/ 898538 h 898538"/>
              <a:gd name="connsiteX4-19" fmla="*/ 0 w 1676402"/>
              <a:gd name="connsiteY4-20" fmla="*/ 60337 h 898538"/>
              <a:gd name="connsiteX5-21" fmla="*/ 68269 w 1676402"/>
              <a:gd name="connsiteY5-22" fmla="*/ 0 h 8985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676402" h="898538">
                <a:moveTo>
                  <a:pt x="68269" y="0"/>
                </a:moveTo>
                <a:lnTo>
                  <a:pt x="1618049" y="7932"/>
                </a:lnTo>
                <a:lnTo>
                  <a:pt x="1676402" y="60337"/>
                </a:lnTo>
                <a:lnTo>
                  <a:pt x="838201" y="898538"/>
                </a:lnTo>
                <a:lnTo>
                  <a:pt x="0" y="60337"/>
                </a:lnTo>
                <a:cubicBezTo>
                  <a:pt x="25400" y="34937"/>
                  <a:pt x="42869" y="25400"/>
                  <a:pt x="682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/>
          <p:cNvSpPr/>
          <p:nvPr userDrawn="1"/>
        </p:nvSpPr>
        <p:spPr>
          <a:xfrm>
            <a:off x="511930" y="222628"/>
            <a:ext cx="621545" cy="621545"/>
          </a:xfrm>
          <a:prstGeom prst="diamond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" y="6778877"/>
            <a:ext cx="12192000" cy="791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18" y="168239"/>
            <a:ext cx="630345" cy="62154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851900" y="6178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5DF9E-B8B4-41B6-979F-54FEDD842CB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42"/>
          <a:stretch>
            <a:fillRect/>
          </a:stretch>
        </p:blipFill>
        <p:spPr>
          <a:xfrm>
            <a:off x="-96839" y="-24709"/>
            <a:ext cx="12303353" cy="699156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D40C7-E47C-4751-A59B-F4F554CD0C7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62275-B3A0-4508-8D6B-C9E04546498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64145" y="-3174654"/>
            <a:ext cx="7466909" cy="13360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826135" rtl="0" eaLnBrk="1" latinLnBrk="0" hangingPunct="1">
        <a:lnSpc>
          <a:spcPct val="90000"/>
        </a:lnSpc>
        <a:spcBef>
          <a:spcPct val="0"/>
        </a:spcBef>
        <a:buNone/>
        <a:defRPr sz="39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6375" indent="-206375" algn="l" defTabSz="826135" rtl="0" eaLnBrk="1" latinLnBrk="0" hangingPunct="1">
        <a:lnSpc>
          <a:spcPct val="90000"/>
        </a:lnSpc>
        <a:spcBef>
          <a:spcPts val="90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1pPr>
      <a:lvl2pPr marL="619760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70" kern="1200">
          <a:solidFill>
            <a:schemeClr val="tx1"/>
          </a:solidFill>
          <a:latin typeface="+mn-lt"/>
          <a:ea typeface="+mn-ea"/>
          <a:cs typeface="+mn-cs"/>
        </a:defRPr>
      </a:lvl2pPr>
      <a:lvl3pPr marL="1032510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445895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858645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272030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684780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3098165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510915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13385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26135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3952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5227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65655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78405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89179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30454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7780" y="1809750"/>
            <a:ext cx="12239625" cy="2570480"/>
          </a:xfrm>
          <a:prstGeom prst="rect">
            <a:avLst/>
          </a:prstGeom>
          <a:solidFill>
            <a:srgbClr val="8B001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7" descr="Logo-SHH-PKU"/>
          <p:cNvPicPr>
            <a:picLocks noChangeAspect="1"/>
          </p:cNvPicPr>
          <p:nvPr/>
        </p:nvPicPr>
        <p:blipFill>
          <a:blip r:embed="rId2"/>
          <a:srcRect r="53188"/>
          <a:stretch>
            <a:fillRect/>
          </a:stretch>
        </p:blipFill>
        <p:spPr>
          <a:xfrm>
            <a:off x="300355" y="346710"/>
            <a:ext cx="1750695" cy="5232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33425" y="2014220"/>
            <a:ext cx="10737215" cy="905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</a:rPr>
              <a:t>再论健康主义的悖论</a:t>
            </a:r>
            <a:endParaRPr kumimoji="1" lang="zh-CN" altLang="zh-CN" sz="4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99740" y="4706620"/>
            <a:ext cx="6062345" cy="14583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120000"/>
              </a:lnSpc>
            </a:pPr>
            <a:r>
              <a:rPr 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张大庆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</a:p>
          <a:p>
            <a:pPr indent="0" algn="ctr">
              <a:lnSpc>
                <a:spcPct val="160000"/>
              </a:lnSpc>
            </a:pPr>
            <a:r>
              <a:rPr lang="zh-CN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北京大学医学人文学院</a:t>
            </a:r>
          </a:p>
          <a:p>
            <a:pPr indent="0" algn="ctr">
              <a:lnSpc>
                <a:spcPct val="160000"/>
              </a:lnSpc>
            </a:pPr>
            <a:r>
              <a:rPr lang="en-US" altLang="zh-CN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2022</a:t>
            </a:r>
            <a:r>
              <a:rPr lang="zh-CN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lang="zh-CN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C7E9AA2-6AFF-9E68-C8F7-2EB4DB95C2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5DF9E-B8B4-41B6-979F-54FEDD842CBF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2BD210A-06D3-5F12-A5CE-91A4A6BCAC84}"/>
              </a:ext>
            </a:extLst>
          </p:cNvPr>
          <p:cNvSpPr txBox="1"/>
          <p:nvPr/>
        </p:nvSpPr>
        <p:spPr>
          <a:xfrm>
            <a:off x="1471447" y="945932"/>
            <a:ext cx="4028667" cy="523220"/>
          </a:xfrm>
          <a:prstGeom prst="rect">
            <a:avLst/>
          </a:prstGeom>
          <a:noFill/>
          <a:ln w="12700" cap="rnd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softEdge rad="12700"/>
          </a:effectLst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latin typeface="+mj-ea"/>
                <a:ea typeface="+mj-ea"/>
              </a:rPr>
              <a:t>5.1</a:t>
            </a:r>
            <a:r>
              <a:rPr kumimoji="1" lang="zh-CN" altLang="en-US" sz="2800" dirty="0">
                <a:latin typeface="+mj-ea"/>
                <a:ea typeface="+mj-ea"/>
              </a:rPr>
              <a:t> 健康转变为风险防控</a:t>
            </a:r>
            <a:endParaRPr kumimoji="1" lang="en-US" altLang="zh-CN" sz="2800" dirty="0">
              <a:latin typeface="+mj-ea"/>
              <a:ea typeface="+mj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077B66C-0BBE-7E6C-D73A-B8DE0361BCFD}"/>
              </a:ext>
            </a:extLst>
          </p:cNvPr>
          <p:cNvSpPr/>
          <p:nvPr/>
        </p:nvSpPr>
        <p:spPr>
          <a:xfrm>
            <a:off x="1055414" y="1884091"/>
            <a:ext cx="10394731" cy="2806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400" kern="1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传统的健康</a:t>
            </a:r>
            <a:r>
              <a:rPr lang="zh-CN" altLang="en-US" sz="2400" kern="1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理念</a:t>
            </a:r>
            <a:r>
              <a:rPr lang="zh-CN" altLang="zh-CN" sz="2400" kern="1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认为，当一个人生病时需要药物，而当一个人健康时不需要或不服用药物。但是，如果你通过每天服用胆固醇药片来降低风险，你是健康的还是生病的</a:t>
            </a:r>
            <a:r>
              <a:rPr lang="en-US" altLang="zh-CN" sz="2400" kern="1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kern="1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只有在</a:t>
            </a:r>
            <a:r>
              <a:rPr lang="zh-CN" altLang="zh-CN" sz="2400" kern="1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我们</a:t>
            </a:r>
            <a:r>
              <a:rPr lang="zh-CN" altLang="en-US" sz="2400" kern="1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关注或担忧自身的健康，且</a:t>
            </a:r>
            <a:r>
              <a:rPr lang="zh-CN" altLang="zh-CN" sz="2400" kern="1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接受</a:t>
            </a:r>
            <a:r>
              <a:rPr lang="zh-CN" altLang="en-US" sz="2400" kern="1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检测或监测</a:t>
            </a:r>
            <a:r>
              <a:rPr lang="zh-CN" altLang="zh-CN" sz="2400" kern="1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来了解</a:t>
            </a:r>
            <a:r>
              <a:rPr lang="zh-CN" altLang="en-US" sz="2400" kern="1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自身</a:t>
            </a:r>
            <a:r>
              <a:rPr lang="zh-CN" altLang="zh-CN" sz="2400" kern="1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的健康，我们</a:t>
            </a:r>
            <a:r>
              <a:rPr lang="zh-CN" altLang="en-US" sz="2400" kern="1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才能获得</a:t>
            </a:r>
            <a:r>
              <a:rPr lang="zh-CN" altLang="zh-CN" sz="2400" kern="1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健康。</a:t>
            </a:r>
          </a:p>
        </p:txBody>
      </p:sp>
    </p:spTree>
    <p:extLst>
      <p:ext uri="{BB962C8B-B14F-4D97-AF65-F5344CB8AC3E}">
        <p14:creationId xmlns:p14="http://schemas.microsoft.com/office/powerpoint/2010/main" val="109676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0CFEA40-AA62-C0CE-0DDC-63C4B9739D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5DF9E-B8B4-41B6-979F-54FEDD842CBF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A49306B-18F4-759E-9A7B-FDA29A969C43}"/>
              </a:ext>
            </a:extLst>
          </p:cNvPr>
          <p:cNvSpPr txBox="1"/>
          <p:nvPr/>
        </p:nvSpPr>
        <p:spPr>
          <a:xfrm>
            <a:off x="1563058" y="998483"/>
            <a:ext cx="3416320" cy="523220"/>
          </a:xfrm>
          <a:prstGeom prst="rect">
            <a:avLst/>
          </a:prstGeom>
          <a:noFill/>
          <a:ln w="12700" cap="rnd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softEdge rad="12700"/>
          </a:effectLst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latin typeface="+mj-ea"/>
                <a:ea typeface="+mj-ea"/>
              </a:rPr>
              <a:t>5.2</a:t>
            </a:r>
            <a:r>
              <a:rPr kumimoji="1" lang="zh-CN" altLang="en-US" sz="2800" dirty="0">
                <a:latin typeface="+mj-ea"/>
                <a:ea typeface="+mj-ea"/>
              </a:rPr>
              <a:t>  健康风险的价值</a:t>
            </a:r>
            <a:endParaRPr kumimoji="1" lang="en-US" altLang="zh-CN" sz="2800" dirty="0"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A9F35DF-F5AF-BD4D-22AA-4CFF7018BC40}"/>
              </a:ext>
            </a:extLst>
          </p:cNvPr>
          <p:cNvSpPr txBox="1"/>
          <p:nvPr/>
        </p:nvSpPr>
        <p:spPr>
          <a:xfrm>
            <a:off x="1563058" y="1752930"/>
            <a:ext cx="9735563" cy="3782446"/>
          </a:xfrm>
          <a:prstGeom prst="rect">
            <a:avLst/>
          </a:prstGeom>
          <a:noFill/>
          <a:ln w="12700" cap="rnd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风险计算与风险计算者：制药公司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            当风险可计算时，研究者或推动者即可利用；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            </a:t>
            </a:r>
            <a:r>
              <a:rPr lang="zh-CN" altLang="zh-CN" dirty="0"/>
              <a:t>最有价值的疾病</a:t>
            </a:r>
            <a:r>
              <a:rPr lang="zh-CN" altLang="en-US" dirty="0"/>
              <a:t>：</a:t>
            </a:r>
            <a:r>
              <a:rPr lang="zh-CN" altLang="zh-CN" dirty="0"/>
              <a:t>慢性的疾病</a:t>
            </a:r>
            <a:r>
              <a:rPr lang="zh-CN" altLang="en-US" dirty="0"/>
              <a:t>；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           最</a:t>
            </a:r>
            <a:r>
              <a:rPr lang="zh-CN" altLang="zh-CN" dirty="0"/>
              <a:t>有价值的风险</a:t>
            </a:r>
            <a:r>
              <a:rPr lang="zh-CN" altLang="en-US" dirty="0"/>
              <a:t>：长期</a:t>
            </a:r>
            <a:r>
              <a:rPr lang="zh-CN" altLang="zh-CN" dirty="0"/>
              <a:t>风险</a:t>
            </a:r>
            <a:r>
              <a:rPr lang="zh-CN" altLang="en-US" dirty="0"/>
              <a:t>；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>
                <a:latin typeface="+mj-ea"/>
                <a:ea typeface="+mj-ea"/>
              </a:rPr>
              <a:t>风险控制的价值不是减少未来治疗的需要，而是增加这种需要。</a:t>
            </a:r>
            <a:endParaRPr kumimoji="1" lang="en-US" altLang="zh-CN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dirty="0"/>
              <a:t>       </a:t>
            </a:r>
            <a:r>
              <a:rPr lang="zh-CN" altLang="zh-CN" dirty="0"/>
              <a:t>新的风险发现得越多，尤其是那些</a:t>
            </a:r>
            <a:r>
              <a:rPr lang="zh-CN" altLang="en-US" dirty="0"/>
              <a:t>可以用</a:t>
            </a:r>
            <a:r>
              <a:rPr lang="zh-CN" altLang="zh-CN" dirty="0"/>
              <a:t>药物</a:t>
            </a:r>
            <a:r>
              <a:rPr lang="zh-CN" altLang="en-US" dirty="0"/>
              <a:t>控制</a:t>
            </a:r>
            <a:r>
              <a:rPr lang="zh-CN" altLang="zh-CN" dirty="0"/>
              <a:t>的远程风险，我们对未来的健康就能做得越多</a:t>
            </a:r>
            <a:r>
              <a:rPr lang="zh-CN" altLang="en-US" dirty="0"/>
              <a:t>：</a:t>
            </a:r>
            <a:r>
              <a:rPr lang="zh-CN" altLang="zh-CN" dirty="0"/>
              <a:t>我们</a:t>
            </a:r>
            <a:r>
              <a:rPr lang="zh-CN" altLang="en-US" dirty="0"/>
              <a:t>是</a:t>
            </a:r>
            <a:r>
              <a:rPr lang="zh-CN" altLang="zh-CN" dirty="0"/>
              <a:t>变得</a:t>
            </a:r>
            <a:r>
              <a:rPr lang="zh-CN" altLang="en-US" dirty="0"/>
              <a:t>更</a:t>
            </a:r>
            <a:r>
              <a:rPr lang="zh-CN" altLang="zh-CN" dirty="0"/>
              <a:t>健康</a:t>
            </a:r>
            <a:r>
              <a:rPr lang="zh-CN" altLang="en-US" dirty="0"/>
              <a:t>？还是更担忧健康？</a:t>
            </a:r>
            <a:r>
              <a:rPr lang="zh-CN" altLang="zh-CN" dirty="0"/>
              <a:t> 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        更进一步</a:t>
            </a:r>
            <a:r>
              <a:rPr lang="zh-CN" altLang="zh-CN" dirty="0"/>
              <a:t>，</a:t>
            </a:r>
            <a:r>
              <a:rPr lang="zh-CN" altLang="en-US" dirty="0"/>
              <a:t>传统的</a:t>
            </a:r>
            <a:r>
              <a:rPr lang="zh-CN" altLang="zh-CN" dirty="0"/>
              <a:t>健康</a:t>
            </a:r>
            <a:r>
              <a:rPr lang="zh-CN" altLang="en-US" dirty="0"/>
              <a:t>理念</a:t>
            </a:r>
            <a:r>
              <a:rPr lang="zh-CN" altLang="zh-CN" dirty="0"/>
              <a:t>，</a:t>
            </a:r>
            <a:r>
              <a:rPr lang="zh-CN" altLang="en-US" dirty="0"/>
              <a:t>即</a:t>
            </a:r>
            <a:r>
              <a:rPr lang="zh-CN" altLang="zh-CN" dirty="0"/>
              <a:t>健康意味着不需要吃药，不去看医生，不担心自己的身体，实际上成</a:t>
            </a:r>
            <a:r>
              <a:rPr lang="zh-CN" altLang="en-US" dirty="0"/>
              <a:t>为</a:t>
            </a:r>
            <a:r>
              <a:rPr lang="zh-CN" altLang="zh-CN" dirty="0"/>
              <a:t>了一</a:t>
            </a:r>
            <a:r>
              <a:rPr lang="zh-CN" altLang="en-US" dirty="0"/>
              <a:t>种健康风险、甚至不健康</a:t>
            </a:r>
            <a:r>
              <a:rPr lang="zh-CN" altLang="zh-CN" dirty="0"/>
              <a:t>。 </a:t>
            </a:r>
            <a:endParaRPr kumimoji="1" lang="zh-CN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31767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34A2663-3F6C-D27A-1DDF-255C28EB5F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5DF9E-B8B4-41B6-979F-54FEDD842CBF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3972C07-E037-17DB-3266-6F246F9AE0CA}"/>
              </a:ext>
            </a:extLst>
          </p:cNvPr>
          <p:cNvSpPr/>
          <p:nvPr/>
        </p:nvSpPr>
        <p:spPr>
          <a:xfrm>
            <a:off x="1234965" y="1298055"/>
            <a:ext cx="9722069" cy="4437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制药</a:t>
            </a:r>
            <a:r>
              <a:rPr lang="zh-CN" altLang="zh-CN" sz="2400" dirty="0">
                <a:latin typeface="+mn-ea"/>
                <a:cs typeface="Times New Roman" panose="02020603050405020304" pitchFamily="18" charset="0"/>
              </a:rPr>
              <a:t>公司将临床试验作为投资</a:t>
            </a:r>
            <a:r>
              <a:rPr lang="zh-CN" altLang="en-US" sz="2400" dirty="0">
                <a:latin typeface="+mn-ea"/>
                <a:cs typeface="Times New Roman" panose="02020603050405020304" pitchFamily="18" charset="0"/>
              </a:rPr>
              <a:t>，</a:t>
            </a:r>
            <a:r>
              <a:rPr lang="zh-CN" altLang="zh-CN" sz="2400" dirty="0">
                <a:latin typeface="+mn-ea"/>
              </a:rPr>
              <a:t>衡量临床试验的价值是根据它所承诺的药物的潜在销量。</a:t>
            </a:r>
            <a:endParaRPr lang="en-US" altLang="zh-CN" sz="240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n-ea"/>
              </a:rPr>
              <a:t>由于</a:t>
            </a:r>
            <a:r>
              <a:rPr lang="zh-CN" altLang="zh-CN" sz="2400" dirty="0">
                <a:latin typeface="+mn-ea"/>
              </a:rPr>
              <a:t>健康依赖于临床试验，健康变得可操控。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400" dirty="0">
                <a:latin typeface="+mn-ea"/>
              </a:rPr>
              <a:t>因此，如果</a:t>
            </a:r>
            <a:r>
              <a:rPr lang="zh-CN" altLang="en-US" sz="2400" dirty="0">
                <a:latin typeface="+mn-ea"/>
              </a:rPr>
              <a:t>临床</a:t>
            </a:r>
            <a:r>
              <a:rPr lang="zh-CN" altLang="zh-CN" sz="2400" dirty="0">
                <a:latin typeface="+mn-ea"/>
              </a:rPr>
              <a:t>试验决定什么是风险、健康和非健康，那么</a:t>
            </a:r>
            <a:r>
              <a:rPr lang="zh-CN" altLang="en-US" sz="2400" dirty="0">
                <a:latin typeface="+mn-ea"/>
              </a:rPr>
              <a:t>试验结果更倾向于有利于控制风险的价值</a:t>
            </a:r>
            <a:r>
              <a:rPr lang="zh-CN" altLang="zh-CN" sz="2400" dirty="0">
                <a:latin typeface="+mn-ea"/>
              </a:rPr>
              <a:t>。</a:t>
            </a:r>
            <a:endParaRPr lang="en-US" altLang="zh-CN" sz="240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400" dirty="0">
                <a:latin typeface="+mn-ea"/>
              </a:rPr>
              <a:t>风险总是会增加，因为无论你通过健康的生活和治疗降低了多少风险，你仍然有</a:t>
            </a:r>
            <a:r>
              <a:rPr lang="en-US" altLang="zh-CN" sz="2400" dirty="0">
                <a:latin typeface="+mn-ea"/>
              </a:rPr>
              <a:t>100%</a:t>
            </a:r>
            <a:r>
              <a:rPr lang="zh-CN" altLang="zh-CN" sz="2400" dirty="0">
                <a:latin typeface="+mn-ea"/>
              </a:rPr>
              <a:t>的死亡风险有待降低。每一个新的试验都可能定义或创造新的风险和治疗方法。</a:t>
            </a:r>
          </a:p>
        </p:txBody>
      </p:sp>
    </p:spTree>
    <p:extLst>
      <p:ext uri="{BB962C8B-B14F-4D97-AF65-F5344CB8AC3E}">
        <p14:creationId xmlns:p14="http://schemas.microsoft.com/office/powerpoint/2010/main" val="1579796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8584D7E-AF21-4808-C920-D30B61425D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5DF9E-B8B4-41B6-979F-54FEDD842CBF}" type="slidenum">
              <a:rPr lang="zh-CN" altLang="en-US" smtClean="0"/>
              <a:t>13</a:t>
            </a:fld>
            <a:endParaRPr lang="zh-CN" altLang="en-US" dirty="0"/>
          </a:p>
        </p:txBody>
      </p:sp>
      <p:pic>
        <p:nvPicPr>
          <p:cNvPr id="4" name="图片 3" descr="图表, 折线图, 直方图&#10;&#10;描述已自动生成">
            <a:extLst>
              <a:ext uri="{FF2B5EF4-FFF2-40B4-BE49-F238E27FC236}">
                <a16:creationId xmlns:a16="http://schemas.microsoft.com/office/drawing/2014/main" id="{52CFD1E5-4640-481A-CFF2-1F1A89D8F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21" y="635517"/>
            <a:ext cx="8509957" cy="537368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38FBCC8-625E-684D-2617-BC6C99C543CA}"/>
              </a:ext>
            </a:extLst>
          </p:cNvPr>
          <p:cNvSpPr txBox="1"/>
          <p:nvPr/>
        </p:nvSpPr>
        <p:spPr>
          <a:xfrm>
            <a:off x="4421852" y="6243863"/>
            <a:ext cx="5005345" cy="276999"/>
          </a:xfrm>
          <a:prstGeom prst="rect">
            <a:avLst/>
          </a:prstGeom>
          <a:noFill/>
          <a:ln w="12700" cap="rnd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softEdge rad="12700"/>
          </a:effectLst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+mj-ea"/>
                <a:ea typeface="+mj-ea"/>
              </a:rPr>
              <a:t>美国药品消耗费用统计（</a:t>
            </a:r>
            <a:r>
              <a:rPr kumimoji="1" lang="en-US" altLang="zh-CN" sz="1200" dirty="0">
                <a:latin typeface="+mj-ea"/>
                <a:ea typeface="+mj-ea"/>
              </a:rPr>
              <a:t>Source:</a:t>
            </a:r>
            <a:r>
              <a:rPr kumimoji="1" lang="zh-CN" altLang="en-US" sz="1200" dirty="0">
                <a:latin typeface="+mj-ea"/>
                <a:ea typeface="+mj-ea"/>
              </a:rPr>
              <a:t> </a:t>
            </a:r>
            <a:r>
              <a:rPr kumimoji="1" lang="en-US" altLang="zh-CN" sz="1200" dirty="0">
                <a:latin typeface="+mj-ea"/>
                <a:ea typeface="+mj-ea"/>
              </a:rPr>
              <a:t>National</a:t>
            </a:r>
            <a:r>
              <a:rPr kumimoji="1" lang="zh-CN" altLang="en-US" sz="1200" dirty="0">
                <a:latin typeface="+mj-ea"/>
                <a:ea typeface="+mj-ea"/>
              </a:rPr>
              <a:t> </a:t>
            </a:r>
            <a:r>
              <a:rPr kumimoji="1" lang="en-US" altLang="zh-CN" sz="1200" dirty="0">
                <a:latin typeface="+mj-ea"/>
                <a:ea typeface="+mj-ea"/>
              </a:rPr>
              <a:t>Prescription</a:t>
            </a:r>
            <a:r>
              <a:rPr kumimoji="1" lang="zh-CN" altLang="en-US" sz="1200" dirty="0">
                <a:latin typeface="+mj-ea"/>
                <a:ea typeface="+mj-ea"/>
              </a:rPr>
              <a:t> </a:t>
            </a:r>
            <a:r>
              <a:rPr kumimoji="1" lang="en-US" altLang="zh-CN" sz="1200" dirty="0">
                <a:latin typeface="+mj-ea"/>
                <a:ea typeface="+mj-ea"/>
              </a:rPr>
              <a:t>Audit,</a:t>
            </a:r>
            <a:r>
              <a:rPr kumimoji="1" lang="zh-CN" altLang="en-US" sz="1200" dirty="0">
                <a:latin typeface="+mj-ea"/>
                <a:ea typeface="+mj-ea"/>
              </a:rPr>
              <a:t> </a:t>
            </a:r>
            <a:r>
              <a:rPr kumimoji="1" lang="en-US" altLang="zh-CN" sz="1200" dirty="0">
                <a:latin typeface="+mj-ea"/>
                <a:ea typeface="+mj-ea"/>
              </a:rPr>
              <a:t>2017</a:t>
            </a:r>
            <a:r>
              <a:rPr kumimoji="1" lang="zh-CN" altLang="en-US" sz="1200" dirty="0">
                <a:latin typeface="+mj-ea"/>
                <a:ea typeface="+mj-ea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181067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6657D1E-B72E-E2A3-F9EA-0C5C6802DA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5DF9E-B8B4-41B6-979F-54FEDD842CBF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907471F-A0B6-7593-BE22-1FF49995F7B2}"/>
              </a:ext>
            </a:extLst>
          </p:cNvPr>
          <p:cNvSpPr txBox="1"/>
          <p:nvPr/>
        </p:nvSpPr>
        <p:spPr>
          <a:xfrm>
            <a:off x="1713186" y="861848"/>
            <a:ext cx="1675459" cy="523220"/>
          </a:xfrm>
          <a:prstGeom prst="rect">
            <a:avLst/>
          </a:prstGeom>
          <a:noFill/>
          <a:ln w="12700" cap="rnd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softEdge rad="12700"/>
          </a:effectLst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latin typeface="+mj-ea"/>
                <a:ea typeface="+mj-ea"/>
              </a:rPr>
              <a:t>六、余论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E804C57-F2D5-5A7A-889D-2E33578C5196}"/>
              </a:ext>
            </a:extLst>
          </p:cNvPr>
          <p:cNvSpPr txBox="1"/>
          <p:nvPr/>
        </p:nvSpPr>
        <p:spPr>
          <a:xfrm>
            <a:off x="1633799" y="1818290"/>
            <a:ext cx="5187414" cy="1689052"/>
          </a:xfrm>
          <a:prstGeom prst="rect">
            <a:avLst/>
          </a:prstGeom>
          <a:noFill/>
          <a:ln w="12700" cap="rnd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+mj-ea"/>
                <a:ea typeface="+mj-ea"/>
              </a:rPr>
              <a:t>1</a:t>
            </a:r>
            <a:r>
              <a:rPr kumimoji="1" lang="zh-CN" altLang="en-US" sz="2400" dirty="0">
                <a:latin typeface="+mj-ea"/>
                <a:ea typeface="+mj-ea"/>
              </a:rPr>
              <a:t>、追求健康但应避免陷入健康主义</a:t>
            </a:r>
            <a:endParaRPr kumimoji="1" lang="en-US" altLang="zh-CN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+mj-ea"/>
                <a:ea typeface="+mj-ea"/>
              </a:rPr>
              <a:t>2</a:t>
            </a:r>
            <a:r>
              <a:rPr kumimoji="1" lang="zh-CN" altLang="en-US" sz="2400" dirty="0">
                <a:latin typeface="+mj-ea"/>
                <a:ea typeface="+mj-ea"/>
              </a:rPr>
              <a:t>、如何认识健康的限度</a:t>
            </a:r>
            <a:endParaRPr kumimoji="1" lang="en-US" altLang="zh-CN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+mj-ea"/>
                <a:ea typeface="+mj-ea"/>
              </a:rPr>
              <a:t>3</a:t>
            </a:r>
            <a:r>
              <a:rPr kumimoji="1" lang="zh-CN" altLang="en-US" sz="2400" dirty="0">
                <a:latin typeface="+mj-ea"/>
                <a:ea typeface="+mj-ea"/>
              </a:rPr>
              <a:t>、健康是</a:t>
            </a:r>
            <a:r>
              <a:rPr kumimoji="1" lang="en-US" altLang="zh-CN" sz="2400" b="1" dirty="0">
                <a:latin typeface="+mj-ea"/>
                <a:ea typeface="+mj-ea"/>
              </a:rPr>
              <a:t>1</a:t>
            </a:r>
            <a:r>
              <a:rPr kumimoji="1" lang="en-US" altLang="zh-CN" sz="2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00</a:t>
            </a:r>
            <a:r>
              <a:rPr kumimoji="1" lang="en-US" altLang="zh-CN" sz="2400" dirty="0">
                <a:solidFill>
                  <a:schemeClr val="bg1">
                    <a:lumMod val="6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</a:t>
            </a:r>
            <a:r>
              <a:rPr kumimoji="1" lang="en-US" altLang="zh-CN" sz="2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00</a:t>
            </a:r>
            <a:r>
              <a:rPr kumimoji="1" lang="zh-CN" altLang="en-US" sz="2400" dirty="0">
                <a:latin typeface="+mj-ea"/>
                <a:ea typeface="+mj-ea"/>
              </a:rPr>
              <a:t>，但并非一切</a:t>
            </a:r>
          </a:p>
        </p:txBody>
      </p:sp>
    </p:spTree>
    <p:extLst>
      <p:ext uri="{BB962C8B-B14F-4D97-AF65-F5344CB8AC3E}">
        <p14:creationId xmlns:p14="http://schemas.microsoft.com/office/powerpoint/2010/main" val="4007304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菱形 4"/>
          <p:cNvSpPr/>
          <p:nvPr/>
        </p:nvSpPr>
        <p:spPr>
          <a:xfrm>
            <a:off x="5737928" y="9937"/>
            <a:ext cx="4937327" cy="4937327"/>
          </a:xfrm>
          <a:prstGeom prst="diamond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5" name="任意多边形: 形状 414"/>
          <p:cNvSpPr/>
          <p:nvPr/>
        </p:nvSpPr>
        <p:spPr>
          <a:xfrm>
            <a:off x="8210508" y="2482307"/>
            <a:ext cx="3994847" cy="4375693"/>
          </a:xfrm>
          <a:custGeom>
            <a:avLst/>
            <a:gdLst>
              <a:gd name="connsiteX0" fmla="*/ 2474686 w 4014726"/>
              <a:gd name="connsiteY0" fmla="*/ 0 h 4397467"/>
              <a:gd name="connsiteX1" fmla="*/ 4014726 w 4014726"/>
              <a:gd name="connsiteY1" fmla="*/ 1540041 h 4397467"/>
              <a:gd name="connsiteX2" fmla="*/ 4014726 w 4014726"/>
              <a:gd name="connsiteY2" fmla="*/ 3409331 h 4397467"/>
              <a:gd name="connsiteX3" fmla="*/ 3026590 w 4014726"/>
              <a:gd name="connsiteY3" fmla="*/ 4397467 h 4397467"/>
              <a:gd name="connsiteX4" fmla="*/ 1922782 w 4014726"/>
              <a:gd name="connsiteY4" fmla="*/ 4397467 h 4397467"/>
              <a:gd name="connsiteX5" fmla="*/ 0 w 4014726"/>
              <a:gd name="connsiteY5" fmla="*/ 2474686 h 439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4726" h="4397467">
                <a:moveTo>
                  <a:pt x="2474686" y="0"/>
                </a:moveTo>
                <a:lnTo>
                  <a:pt x="4014726" y="1540041"/>
                </a:lnTo>
                <a:lnTo>
                  <a:pt x="4014726" y="3409331"/>
                </a:lnTo>
                <a:lnTo>
                  <a:pt x="3026590" y="4397467"/>
                </a:lnTo>
                <a:lnTo>
                  <a:pt x="1922782" y="4397467"/>
                </a:lnTo>
                <a:lnTo>
                  <a:pt x="0" y="2474686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4" name="任意多边形: 形状 413"/>
          <p:cNvSpPr/>
          <p:nvPr/>
        </p:nvSpPr>
        <p:spPr>
          <a:xfrm>
            <a:off x="8195579" y="-7831"/>
            <a:ext cx="4009778" cy="2486731"/>
          </a:xfrm>
          <a:custGeom>
            <a:avLst/>
            <a:gdLst>
              <a:gd name="connsiteX0" fmla="*/ 12046 w 4009778"/>
              <a:gd name="connsiteY0" fmla="*/ 0 h 2486731"/>
              <a:gd name="connsiteX1" fmla="*/ 4009778 w 4009778"/>
              <a:gd name="connsiteY1" fmla="*/ 0 h 2486731"/>
              <a:gd name="connsiteX2" fmla="*/ 4009778 w 4009778"/>
              <a:gd name="connsiteY2" fmla="*/ 951638 h 2486731"/>
              <a:gd name="connsiteX3" fmla="*/ 2474685 w 4009778"/>
              <a:gd name="connsiteY3" fmla="*/ 2486731 h 2486731"/>
              <a:gd name="connsiteX4" fmla="*/ 0 w 4009778"/>
              <a:gd name="connsiteY4" fmla="*/ 12046 h 24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9778" h="2486731">
                <a:moveTo>
                  <a:pt x="12046" y="0"/>
                </a:moveTo>
                <a:lnTo>
                  <a:pt x="4009778" y="0"/>
                </a:lnTo>
                <a:lnTo>
                  <a:pt x="4009778" y="951638"/>
                </a:lnTo>
                <a:lnTo>
                  <a:pt x="2474685" y="2486731"/>
                </a:lnTo>
                <a:lnTo>
                  <a:pt x="0" y="12046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19" name="图片 418"/>
          <p:cNvPicPr>
            <a:picLocks noChangeAspect="1"/>
          </p:cNvPicPr>
          <p:nvPr/>
        </p:nvPicPr>
        <p:blipFill>
          <a:blip r:embed="rId3"/>
          <a:srcRect t="27686" r="5622"/>
          <a:stretch>
            <a:fillRect/>
          </a:stretch>
        </p:blipFill>
        <p:spPr>
          <a:xfrm>
            <a:off x="781505" y="-7831"/>
            <a:ext cx="10838995" cy="4959310"/>
          </a:xfrm>
          <a:custGeom>
            <a:avLst/>
            <a:gdLst>
              <a:gd name="connsiteX0" fmla="*/ 0 w 10838995"/>
              <a:gd name="connsiteY0" fmla="*/ 0 h 4959310"/>
              <a:gd name="connsiteX1" fmla="*/ 10838995 w 10838995"/>
              <a:gd name="connsiteY1" fmla="*/ 0 h 4959310"/>
              <a:gd name="connsiteX2" fmla="*/ 10838995 w 10838995"/>
              <a:gd name="connsiteY2" fmla="*/ 4959310 h 4959310"/>
              <a:gd name="connsiteX3" fmla="*/ 0 w 10838995"/>
              <a:gd name="connsiteY3" fmla="*/ 4959310 h 49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8995" h="4959310">
                <a:moveTo>
                  <a:pt x="0" y="0"/>
                </a:moveTo>
                <a:lnTo>
                  <a:pt x="10838995" y="0"/>
                </a:lnTo>
                <a:lnTo>
                  <a:pt x="10838995" y="4959310"/>
                </a:lnTo>
                <a:lnTo>
                  <a:pt x="0" y="4959310"/>
                </a:lnTo>
                <a:close/>
              </a:path>
            </a:pathLst>
          </a:custGeom>
        </p:spPr>
      </p:pic>
      <p:pic>
        <p:nvPicPr>
          <p:cNvPr id="408" name="图片 407"/>
          <p:cNvPicPr>
            <a:picLocks noChangeAspect="1"/>
          </p:cNvPicPr>
          <p:nvPr/>
        </p:nvPicPr>
        <p:blipFill>
          <a:blip r:embed="rId3"/>
          <a:srcRect l="43582"/>
          <a:stretch>
            <a:fillRect/>
          </a:stretch>
        </p:blipFill>
        <p:spPr>
          <a:xfrm flipH="1">
            <a:off x="5692591" y="-204970"/>
            <a:ext cx="6479474" cy="6858001"/>
          </a:xfrm>
          <a:custGeom>
            <a:avLst/>
            <a:gdLst>
              <a:gd name="connsiteX0" fmla="*/ 6479473 w 6479473"/>
              <a:gd name="connsiteY0" fmla="*/ 0 h 6858000"/>
              <a:gd name="connsiteX1" fmla="*/ 0 w 6479473"/>
              <a:gd name="connsiteY1" fmla="*/ 0 h 6858000"/>
              <a:gd name="connsiteX2" fmla="*/ 0 w 6479473"/>
              <a:gd name="connsiteY2" fmla="*/ 6858000 h 6858000"/>
              <a:gd name="connsiteX3" fmla="*/ 6479473 w 64794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9473" h="6858000">
                <a:moveTo>
                  <a:pt x="6479473" y="0"/>
                </a:moveTo>
                <a:lnTo>
                  <a:pt x="0" y="0"/>
                </a:lnTo>
                <a:lnTo>
                  <a:pt x="0" y="6858000"/>
                </a:lnTo>
                <a:lnTo>
                  <a:pt x="6479473" y="6858000"/>
                </a:lnTo>
                <a:close/>
              </a:path>
            </a:pathLst>
          </a:custGeom>
        </p:spPr>
      </p:pic>
      <p:sp>
        <p:nvSpPr>
          <p:cNvPr id="413" name="任意多边形: 形状 412"/>
          <p:cNvSpPr/>
          <p:nvPr/>
        </p:nvSpPr>
        <p:spPr>
          <a:xfrm>
            <a:off x="3261138" y="-7831"/>
            <a:ext cx="4949371" cy="2492455"/>
          </a:xfrm>
          <a:custGeom>
            <a:avLst/>
            <a:gdLst>
              <a:gd name="connsiteX0" fmla="*/ 17770 w 4949371"/>
              <a:gd name="connsiteY0" fmla="*/ 0 h 2492455"/>
              <a:gd name="connsiteX1" fmla="*/ 4931601 w 4949371"/>
              <a:gd name="connsiteY1" fmla="*/ 0 h 2492455"/>
              <a:gd name="connsiteX2" fmla="*/ 4949371 w 4949371"/>
              <a:gd name="connsiteY2" fmla="*/ 17770 h 2492455"/>
              <a:gd name="connsiteX3" fmla="*/ 2474686 w 4949371"/>
              <a:gd name="connsiteY3" fmla="*/ 2492455 h 2492455"/>
              <a:gd name="connsiteX4" fmla="*/ 0 w 4949371"/>
              <a:gd name="connsiteY4" fmla="*/ 17770 h 24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371" h="2492455">
                <a:moveTo>
                  <a:pt x="17770" y="0"/>
                </a:moveTo>
                <a:lnTo>
                  <a:pt x="4931601" y="0"/>
                </a:lnTo>
                <a:lnTo>
                  <a:pt x="4949371" y="17770"/>
                </a:lnTo>
                <a:lnTo>
                  <a:pt x="2474686" y="2492455"/>
                </a:lnTo>
                <a:lnTo>
                  <a:pt x="0" y="1777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7" name="任意多边形: 形状 416"/>
          <p:cNvSpPr/>
          <p:nvPr/>
        </p:nvSpPr>
        <p:spPr>
          <a:xfrm>
            <a:off x="1" y="5068208"/>
            <a:ext cx="1789793" cy="1789793"/>
          </a:xfrm>
          <a:custGeom>
            <a:avLst/>
            <a:gdLst>
              <a:gd name="connsiteX0" fmla="*/ 0 w 1789793"/>
              <a:gd name="connsiteY0" fmla="*/ 0 h 1789793"/>
              <a:gd name="connsiteX1" fmla="*/ 1789793 w 1789793"/>
              <a:gd name="connsiteY1" fmla="*/ 1789793 h 1789793"/>
              <a:gd name="connsiteX2" fmla="*/ 0 w 1789793"/>
              <a:gd name="connsiteY2" fmla="*/ 1789793 h 178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9793" h="1789793">
                <a:moveTo>
                  <a:pt x="0" y="0"/>
                </a:moveTo>
                <a:lnTo>
                  <a:pt x="1789793" y="1789793"/>
                </a:lnTo>
                <a:lnTo>
                  <a:pt x="0" y="1789793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2" name="文本框 441"/>
          <p:cNvSpPr txBox="1"/>
          <p:nvPr/>
        </p:nvSpPr>
        <p:spPr>
          <a:xfrm>
            <a:off x="1429877" y="2828835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tx1"/>
                </a:solidFill>
                <a:effectLst>
                  <a:reflection blurRad="6350" stA="31000" endPos="50000" dist="76200" dir="5400000" sy="-100000" algn="bl" rotWithShape="0"/>
                </a:effectLst>
                <a:latin typeface="+mn-ea"/>
              </a:rPr>
              <a:t>敬请</a:t>
            </a:r>
            <a:r>
              <a:rPr lang="zh-CN" altLang="en-US" sz="3600" b="1" dirty="0">
                <a:effectLst>
                  <a:reflection blurRad="6350" stA="31000" endPos="50000" dist="76200" dir="5400000" sy="-100000" algn="bl" rotWithShape="0"/>
                </a:effectLst>
                <a:latin typeface="+mn-ea"/>
              </a:rPr>
              <a:t>批评</a:t>
            </a:r>
            <a:endParaRPr lang="en-US" altLang="zh-CN" sz="3600" b="1" dirty="0">
              <a:solidFill>
                <a:schemeClr val="tx1"/>
              </a:solidFill>
              <a:effectLst>
                <a:reflection blurRad="6350" stA="31000" endPos="50000" dist="76200" dir="5400000" sy="-100000" algn="bl" rotWithShape="0"/>
              </a:effectLst>
              <a:latin typeface="+mn-ea"/>
            </a:endParaRPr>
          </a:p>
          <a:p>
            <a:endParaRPr lang="en-US" altLang="zh-CN" sz="3600" b="1" dirty="0">
              <a:solidFill>
                <a:schemeClr val="tx1"/>
              </a:solidFill>
              <a:effectLst>
                <a:reflection blurRad="6350" stA="31000" endPos="50000" dist="76200" dir="5400000" sy="-100000" algn="bl" rotWithShape="0"/>
              </a:effectLst>
              <a:latin typeface="+mn-ea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16" y="501989"/>
            <a:ext cx="2195085" cy="616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1"/>
          <p:cNvSpPr txBox="1"/>
          <p:nvPr/>
        </p:nvSpPr>
        <p:spPr>
          <a:xfrm>
            <a:off x="5322681" y="1150173"/>
            <a:ext cx="3577067" cy="6457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健康主义研究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398214" y="978315"/>
            <a:ext cx="338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355499" y="1017192"/>
            <a:ext cx="701040" cy="6460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2" name="文本占位符 1"/>
          <p:cNvSpPr txBox="1"/>
          <p:nvPr/>
        </p:nvSpPr>
        <p:spPr>
          <a:xfrm>
            <a:off x="5322681" y="2858629"/>
            <a:ext cx="4842510" cy="6457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442029" y="3443058"/>
            <a:ext cx="338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4366515" y="2757795"/>
            <a:ext cx="701040" cy="6460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4" name="平行四边形 3"/>
          <p:cNvSpPr/>
          <p:nvPr/>
        </p:nvSpPr>
        <p:spPr>
          <a:xfrm>
            <a:off x="-740303" y="0"/>
            <a:ext cx="4793077" cy="6891601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451485" y="2972435"/>
            <a:ext cx="2122170" cy="889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6600" b="1" dirty="0"/>
              <a:t>主要内容 </a:t>
            </a:r>
          </a:p>
        </p:txBody>
      </p:sp>
      <p:grpSp>
        <p:nvGrpSpPr>
          <p:cNvPr id="39" name="组合 38"/>
          <p:cNvGrpSpPr/>
          <p:nvPr/>
        </p:nvGrpSpPr>
        <p:grpSpPr>
          <a:xfrm rot="5400000">
            <a:off x="-1274946" y="3386470"/>
            <a:ext cx="5486604" cy="82923"/>
            <a:chOff x="1804330" y="1175217"/>
            <a:chExt cx="8385440" cy="0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1804330" y="1175217"/>
              <a:ext cx="2671417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518353" y="1175217"/>
              <a:ext cx="2671417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 rot="559774">
            <a:off x="-294759" y="-305749"/>
            <a:ext cx="511035" cy="26446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rot="582487" flipH="1">
            <a:off x="3299469" y="2675475"/>
            <a:ext cx="85470" cy="43389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4398214" y="2535314"/>
            <a:ext cx="338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319029" y="3581801"/>
            <a:ext cx="701040" cy="57364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20" name="文本占位符 1"/>
          <p:cNvSpPr txBox="1"/>
          <p:nvPr/>
        </p:nvSpPr>
        <p:spPr>
          <a:xfrm>
            <a:off x="5422698" y="1943559"/>
            <a:ext cx="5433060" cy="6457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385514" y="1780955"/>
            <a:ext cx="338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4398214" y="1825993"/>
            <a:ext cx="701040" cy="6460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16" name="矩形 15"/>
          <p:cNvSpPr/>
          <p:nvPr/>
        </p:nvSpPr>
        <p:spPr>
          <a:xfrm>
            <a:off x="4366515" y="5303038"/>
            <a:ext cx="701040" cy="6460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4337889" y="6750733"/>
            <a:ext cx="338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E25D9AAD-75A4-6B6B-946C-A3CA39A6B628}"/>
              </a:ext>
            </a:extLst>
          </p:cNvPr>
          <p:cNvSpPr/>
          <p:nvPr/>
        </p:nvSpPr>
        <p:spPr>
          <a:xfrm>
            <a:off x="4337207" y="4403500"/>
            <a:ext cx="701040" cy="6460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0FBE80F-D8DC-C7C2-A2E7-AC44CEB52DDF}"/>
              </a:ext>
            </a:extLst>
          </p:cNvPr>
          <p:cNvSpPr/>
          <p:nvPr/>
        </p:nvSpPr>
        <p:spPr>
          <a:xfrm>
            <a:off x="5234602" y="2018448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dirty="0">
                <a:latin typeface="+mj-ea"/>
              </a:rPr>
              <a:t>健康如何演变为健康主义</a:t>
            </a:r>
            <a:endParaRPr lang="zh-CN" altLang="en-US" sz="2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6B3A321-C405-480E-4079-1109AAB355D9}"/>
              </a:ext>
            </a:extLst>
          </p:cNvPr>
          <p:cNvSpPr/>
          <p:nvPr/>
        </p:nvSpPr>
        <p:spPr>
          <a:xfrm>
            <a:off x="5234602" y="2867154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dirty="0">
                <a:latin typeface="+mj-ea"/>
              </a:rPr>
              <a:t>健康的统计学转向</a:t>
            </a:r>
            <a:endParaRPr lang="zh-CN" altLang="en-US" sz="24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811DC60-8F56-823B-3727-1E31C2893AB8}"/>
              </a:ext>
            </a:extLst>
          </p:cNvPr>
          <p:cNvSpPr/>
          <p:nvPr/>
        </p:nvSpPr>
        <p:spPr>
          <a:xfrm>
            <a:off x="5272253" y="3622186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dirty="0">
                <a:latin typeface="+mj-ea"/>
              </a:rPr>
              <a:t>健康的规训</a:t>
            </a:r>
            <a:endParaRPr lang="zh-CN" altLang="en-US" sz="24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4CA33B0-94A9-91D6-9C38-CA91854B80CA}"/>
              </a:ext>
            </a:extLst>
          </p:cNvPr>
          <p:cNvSpPr/>
          <p:nvPr/>
        </p:nvSpPr>
        <p:spPr>
          <a:xfrm>
            <a:off x="5272254" y="452993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dirty="0">
                <a:latin typeface="+mj-ea"/>
              </a:rPr>
              <a:t>当健康成为风险</a:t>
            </a:r>
            <a:endParaRPr lang="zh-CN" altLang="en-US" sz="24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7578C22-838B-CC78-552F-F64F2107F53C}"/>
              </a:ext>
            </a:extLst>
          </p:cNvPr>
          <p:cNvSpPr txBox="1"/>
          <p:nvPr/>
        </p:nvSpPr>
        <p:spPr>
          <a:xfrm>
            <a:off x="5333808" y="5331593"/>
            <a:ext cx="800219" cy="461665"/>
          </a:xfrm>
          <a:prstGeom prst="rect">
            <a:avLst/>
          </a:prstGeom>
          <a:noFill/>
          <a:ln w="12700" cap="rnd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softEdge rad="12700"/>
          </a:effectLst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+mj-ea"/>
              </a:rPr>
              <a:t>余论</a:t>
            </a:r>
            <a:endParaRPr kumimoji="1" lang="zh-CN" altLang="en-US" sz="24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9"/>
          <p:cNvSpPr txBox="1"/>
          <p:nvPr/>
        </p:nvSpPr>
        <p:spPr>
          <a:xfrm>
            <a:off x="2141780" y="280670"/>
            <a:ext cx="6443980" cy="6758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14000"/>
              </a:lnSpc>
              <a:defRPr sz="3200" b="1">
                <a:solidFill>
                  <a:srgbClr val="8B001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36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一、健康主义的研究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8E53390-4111-BC77-04D7-F1F4E96F8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62" y="956561"/>
            <a:ext cx="9438176" cy="523048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2045588-E8B0-F342-55DD-11BF9BF61D5F}"/>
              </a:ext>
            </a:extLst>
          </p:cNvPr>
          <p:cNvSpPr/>
          <p:nvPr/>
        </p:nvSpPr>
        <p:spPr>
          <a:xfrm>
            <a:off x="3467009" y="6207998"/>
            <a:ext cx="5441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176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of Science</a:t>
            </a:r>
            <a:r>
              <a:rPr lang="zh-CN" altLang="en-US" dirty="0">
                <a:solidFill>
                  <a:srgbClr val="0176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dirty="0">
                <a:solidFill>
                  <a:srgbClr val="0176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Healthism</a:t>
            </a:r>
            <a:r>
              <a:rPr lang="zh-CN" altLang="en-US" dirty="0">
                <a:solidFill>
                  <a:srgbClr val="0176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”主题年论文发表量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FB1E77CF-9797-FF72-5388-010E07B59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39" y="71962"/>
            <a:ext cx="8752114" cy="62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3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39E3F89-34EA-66FE-28F9-F59C22A67F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5DF9E-B8B4-41B6-979F-54FEDD842CBF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84CBB6E-9F90-4C28-65B8-97D81EC6D97F}"/>
              </a:ext>
            </a:extLst>
          </p:cNvPr>
          <p:cNvSpPr/>
          <p:nvPr/>
        </p:nvSpPr>
        <p:spPr>
          <a:xfrm>
            <a:off x="1325669" y="1789608"/>
            <a:ext cx="10074233" cy="2252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400" dirty="0">
                <a:ea typeface="DengXian" panose="02010600030101010101" pitchFamily="2" charset="-122"/>
                <a:cs typeface="Times New Roman" panose="02020603050405020304" pitchFamily="18" charset="0"/>
              </a:rPr>
              <a:t>、在担忧健康的心态下，追求健康，而导致的健康焦虑却有损健康，是</a:t>
            </a:r>
            <a:r>
              <a:rPr lang="zh-CN" altLang="en-US" sz="2400" dirty="0"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endParaRPr lang="en-US" altLang="zh-CN" sz="2400" dirty="0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ea typeface="DengXia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2400" dirty="0">
                <a:ea typeface="DengXian" panose="02010600030101010101" pitchFamily="2" charset="-122"/>
                <a:cs typeface="Times New Roman" panose="02020603050405020304" pitchFamily="18" charset="0"/>
              </a:rPr>
              <a:t>健康主义的悖论之一。</a:t>
            </a:r>
            <a:r>
              <a:rPr lang="zh-CN" altLang="zh-CN" sz="2400" dirty="0"/>
              <a:t> 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400" kern="1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、健康：个体责任还是社会因素决定？</a:t>
            </a:r>
            <a:endParaRPr lang="en-US" altLang="zh-CN" sz="2400" kern="100" dirty="0"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400" kern="1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、健康干预是否带来更大风险</a:t>
            </a:r>
            <a:r>
              <a:rPr lang="zh-CN" altLang="en-US" sz="2400" kern="1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？</a:t>
            </a:r>
            <a:endParaRPr lang="zh-CN" altLang="zh-CN" sz="2400" kern="100" dirty="0"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346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147AD24-0B8C-C810-9151-87C91CAF8C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5DF9E-B8B4-41B6-979F-54FEDD842CBF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B65C890-BDCC-675F-3305-A2AB0D520287}"/>
              </a:ext>
            </a:extLst>
          </p:cNvPr>
          <p:cNvSpPr txBox="1"/>
          <p:nvPr/>
        </p:nvSpPr>
        <p:spPr>
          <a:xfrm>
            <a:off x="1861832" y="636490"/>
            <a:ext cx="5201119" cy="523220"/>
          </a:xfrm>
          <a:prstGeom prst="rect">
            <a:avLst/>
          </a:prstGeom>
          <a:noFill/>
          <a:ln w="12700" cap="rnd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latin typeface="+mj-ea"/>
                <a:ea typeface="+mj-ea"/>
              </a:rPr>
              <a:t>二、健康如何演变为健康主义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AA8E1D1-3263-95AB-065B-07B8D7FCE06C}"/>
              </a:ext>
            </a:extLst>
          </p:cNvPr>
          <p:cNvSpPr txBox="1"/>
          <p:nvPr/>
        </p:nvSpPr>
        <p:spPr>
          <a:xfrm>
            <a:off x="1072055" y="1192570"/>
            <a:ext cx="10375899" cy="4985980"/>
          </a:xfrm>
          <a:prstGeom prst="rect">
            <a:avLst/>
          </a:prstGeom>
          <a:noFill/>
          <a:ln w="12700" cap="rnd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dirty="0">
                <a:latin typeface="+mj-ea"/>
                <a:ea typeface="+mj-ea"/>
              </a:rPr>
              <a:t>1</a:t>
            </a:r>
            <a:r>
              <a:rPr kumimoji="1" lang="zh-CN" altLang="en-US" sz="2000" dirty="0">
                <a:latin typeface="+mj-ea"/>
                <a:ea typeface="+mj-ea"/>
              </a:rPr>
              <a:t>、什么是健康：</a:t>
            </a:r>
            <a:r>
              <a:rPr kumimoji="1" lang="en-US" altLang="zh-CN" sz="2000" dirty="0">
                <a:latin typeface="+mj-ea"/>
                <a:ea typeface="+mj-ea"/>
              </a:rPr>
              <a:t>WHO</a:t>
            </a:r>
            <a:r>
              <a:rPr kumimoji="1" lang="zh-CN" altLang="en-US" sz="2000" dirty="0">
                <a:latin typeface="+mj-ea"/>
                <a:ea typeface="+mj-ea"/>
              </a:rPr>
              <a:t>的定义</a:t>
            </a:r>
            <a:endParaRPr kumimoji="1" lang="en-US" altLang="zh-CN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dirty="0">
                <a:latin typeface="+mj-ea"/>
                <a:ea typeface="+mj-ea"/>
              </a:rPr>
              <a:t>2</a:t>
            </a:r>
            <a:r>
              <a:rPr kumimoji="1" lang="zh-CN" altLang="en-US" sz="2000" dirty="0">
                <a:latin typeface="+mj-ea"/>
                <a:ea typeface="+mj-ea"/>
              </a:rPr>
              <a:t>、健康的主观性与客观性</a:t>
            </a:r>
            <a:endParaRPr kumimoji="1" lang="en-US" altLang="zh-CN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/>
              <a:t>             主观性：安逸的</a:t>
            </a:r>
            <a:r>
              <a:rPr lang="zh-CN" altLang="zh-CN" sz="2000" dirty="0"/>
              <a:t>体验</a:t>
            </a:r>
            <a:r>
              <a:rPr lang="zh-CN" altLang="en-US" sz="2000" dirty="0"/>
              <a:t>、无</a:t>
            </a:r>
            <a:r>
              <a:rPr lang="zh-CN" altLang="zh-CN" sz="2000" dirty="0"/>
              <a:t>病</a:t>
            </a:r>
            <a:r>
              <a:rPr lang="zh-CN" altLang="en-US" sz="2000" dirty="0"/>
              <a:t>的自在、行为的自由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             客观性：生物学指标（血压、血糖、血脂、基因、其他生物标志物）</a:t>
            </a:r>
            <a:endParaRPr kumimoji="1" lang="en-US" altLang="zh-CN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dirty="0">
                <a:latin typeface="+mj-ea"/>
                <a:ea typeface="+mj-ea"/>
              </a:rPr>
              <a:t>3</a:t>
            </a:r>
            <a:r>
              <a:rPr kumimoji="1" lang="zh-CN" altLang="en-US" sz="2000" dirty="0">
                <a:latin typeface="+mj-ea"/>
                <a:ea typeface="+mj-ea"/>
              </a:rPr>
              <a:t>、亚健康（</a:t>
            </a:r>
            <a:r>
              <a:rPr kumimoji="1" lang="en-US" altLang="zh-CN" sz="2000" dirty="0">
                <a:latin typeface="+mj-ea"/>
                <a:ea typeface="+mj-ea"/>
              </a:rPr>
              <a:t>Suboptimal Health</a:t>
            </a:r>
            <a:r>
              <a:rPr kumimoji="1" lang="zh-CN" altLang="en-US" sz="2000" dirty="0">
                <a:latin typeface="+mj-ea"/>
                <a:ea typeface="+mj-ea"/>
              </a:rPr>
              <a:t>）或盈余健康（</a:t>
            </a:r>
            <a:r>
              <a:rPr kumimoji="1" lang="en-US" altLang="zh-CN" sz="2000" dirty="0">
                <a:latin typeface="+mj-ea"/>
                <a:ea typeface="+mj-ea"/>
              </a:rPr>
              <a:t>Surplus</a:t>
            </a:r>
            <a:r>
              <a:rPr kumimoji="1" lang="zh-CN" altLang="en-US" sz="2000" dirty="0">
                <a:latin typeface="+mj-ea"/>
                <a:ea typeface="+mj-ea"/>
              </a:rPr>
              <a:t> </a:t>
            </a:r>
            <a:r>
              <a:rPr kumimoji="1" lang="en-US" altLang="zh-CN" sz="2000" dirty="0">
                <a:latin typeface="+mj-ea"/>
                <a:ea typeface="+mj-ea"/>
              </a:rPr>
              <a:t>Health</a:t>
            </a:r>
            <a:r>
              <a:rPr kumimoji="1" lang="zh-CN" altLang="en-US" sz="2000" dirty="0">
                <a:latin typeface="+mj-ea"/>
                <a:ea typeface="+mj-ea"/>
              </a:rPr>
              <a:t>）</a:t>
            </a:r>
            <a:endParaRPr kumimoji="1" lang="en-US" altLang="zh-CN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/>
              <a:t>        亚健康状态（</a:t>
            </a:r>
            <a:r>
              <a:rPr lang="en-US" altLang="zh-CN" sz="2000" dirty="0"/>
              <a:t>SHS</a:t>
            </a:r>
            <a:r>
              <a:rPr lang="zh-CN" altLang="en-US" sz="2000" dirty="0"/>
              <a:t>）：指人身心处于疾病与健康之间的一种健康低质状态，主要表现在躯体、心理和社会适应</a:t>
            </a:r>
            <a:r>
              <a:rPr lang="en-US" altLang="zh-CN" sz="2000" dirty="0"/>
              <a:t>3</a:t>
            </a:r>
            <a:r>
              <a:rPr lang="zh-CN" altLang="en-US" sz="2000" dirty="0"/>
              <a:t>方面的改变，是机体虽无明确的疾病诊断，但在以上</a:t>
            </a:r>
            <a:r>
              <a:rPr lang="en-US" altLang="zh-CN" sz="2000" dirty="0"/>
              <a:t>3</a:t>
            </a:r>
            <a:r>
              <a:rPr lang="zh-CN" altLang="en-US" sz="2000" dirty="0"/>
              <a:t>个方面出现种种不适应的感觉和症状，从而呈现出活力、反应能力和对外界适应能力降低的一种生理状态</a:t>
            </a:r>
            <a:endParaRPr lang="en-US" altLang="zh-CN" sz="2000" dirty="0"/>
          </a:p>
          <a:p>
            <a:r>
              <a:rPr kumimoji="1" lang="zh-CN" altLang="en-US" dirty="0">
                <a:latin typeface="+mj-ea"/>
              </a:rPr>
              <a:t>       盈余健康（</a:t>
            </a:r>
            <a:r>
              <a:rPr kumimoji="1" lang="en-US" altLang="zh-CN" dirty="0">
                <a:latin typeface="+mj-ea"/>
              </a:rPr>
              <a:t>Surplus</a:t>
            </a:r>
            <a:r>
              <a:rPr kumimoji="1" lang="zh-CN" altLang="en-US" dirty="0">
                <a:latin typeface="+mj-ea"/>
              </a:rPr>
              <a:t> </a:t>
            </a:r>
            <a:r>
              <a:rPr kumimoji="1" lang="en-US" altLang="zh-CN" dirty="0">
                <a:latin typeface="+mj-ea"/>
              </a:rPr>
              <a:t>Health</a:t>
            </a:r>
            <a:r>
              <a:rPr kumimoji="1" lang="zh-CN" altLang="en-US" dirty="0">
                <a:latin typeface="+mj-ea"/>
              </a:rPr>
              <a:t>）：通过减少风险来增加未来的健康。</a:t>
            </a:r>
            <a:endParaRPr kumimoji="1" lang="en-US" altLang="zh-CN" dirty="0">
              <a:latin typeface="+mj-ea"/>
            </a:endParaRPr>
          </a:p>
          <a:p>
            <a:endParaRPr kumimoji="1" lang="zh-CN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03053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ED6CD0-50A8-7C9C-65DC-3D42FBA119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5DF9E-B8B4-41B6-979F-54FEDD842CBF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F08187C-DB2E-70CC-85AA-06A0A1FBDC0F}"/>
              </a:ext>
            </a:extLst>
          </p:cNvPr>
          <p:cNvSpPr txBox="1"/>
          <p:nvPr/>
        </p:nvSpPr>
        <p:spPr>
          <a:xfrm>
            <a:off x="1734207" y="539120"/>
            <a:ext cx="3775393" cy="523220"/>
          </a:xfrm>
          <a:prstGeom prst="rect">
            <a:avLst/>
          </a:prstGeom>
          <a:noFill/>
          <a:ln w="12700" cap="rnd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softEdge rad="12700"/>
          </a:effectLst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latin typeface="+mj-ea"/>
                <a:ea typeface="+mj-ea"/>
              </a:rPr>
              <a:t>三、健康的统计学转向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C21D8B3-B9D2-B8BA-5F95-E81D8DA1854E}"/>
              </a:ext>
            </a:extLst>
          </p:cNvPr>
          <p:cNvSpPr txBox="1"/>
          <p:nvPr/>
        </p:nvSpPr>
        <p:spPr>
          <a:xfrm>
            <a:off x="1108842" y="1209614"/>
            <a:ext cx="9974315" cy="3228897"/>
          </a:xfrm>
          <a:prstGeom prst="rect">
            <a:avLst/>
          </a:prstGeom>
          <a:noFill/>
          <a:ln w="12700" cap="rnd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1950</a:t>
            </a:r>
            <a:r>
              <a:rPr lang="zh-CN" altLang="zh-CN" sz="2000" dirty="0"/>
              <a:t>年代到</a:t>
            </a:r>
            <a:r>
              <a:rPr lang="en-US" altLang="zh-CN" sz="2000" dirty="0"/>
              <a:t>1970</a:t>
            </a:r>
            <a:r>
              <a:rPr lang="zh-CN" altLang="zh-CN" sz="2000" dirty="0"/>
              <a:t>年代的医学统计学革命，产生了我们现在所称为的临床试验，也就是说，试验所基于的论断</a:t>
            </a:r>
            <a:r>
              <a:rPr lang="zh-CN" altLang="en-US" sz="2000" dirty="0"/>
              <a:t>是</a:t>
            </a:r>
            <a:r>
              <a:rPr lang="zh-CN" altLang="zh-CN" sz="2000" dirty="0"/>
              <a:t>一些影响在单个病人是看不见的，而要求我们利用一组患者，定期治疗他们，将他们与对照组进行比较，并衡量结果。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正常值</a:t>
            </a:r>
            <a:r>
              <a:rPr lang="zh-CN" altLang="zh-CN" sz="2000" dirty="0"/>
              <a:t>的</a:t>
            </a:r>
            <a:r>
              <a:rPr lang="zh-CN" altLang="en-US" sz="2000" dirty="0"/>
              <a:t>确定与调整：很多疾病或病症是由数值所决定，如高血压、糖尿病、高血脂症等。严格的正常值既有利于健康，预防严重的后果，例如糖尿病可能导致的截肢与失明，高胆固醇导致的中风与心脏病等，但</a:t>
            </a:r>
            <a:r>
              <a:rPr lang="zh-CN" altLang="zh-CN" sz="2000" dirty="0"/>
              <a:t>它</a:t>
            </a:r>
            <a:r>
              <a:rPr lang="zh-CN" altLang="en-US" sz="2000" dirty="0"/>
              <a:t>也可能导致健康人变成病人</a:t>
            </a:r>
            <a:r>
              <a:rPr lang="zh-CN" altLang="zh-CN" dirty="0"/>
              <a:t>。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kumimoji="1" lang="zh-CN" altLang="en-US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EEAE9D6-DE7C-5F57-43A3-40877D7B51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40" y="3966588"/>
            <a:ext cx="4393871" cy="268388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26AF196-85E1-4421-86F2-44957E068FE9}"/>
              </a:ext>
            </a:extLst>
          </p:cNvPr>
          <p:cNvSpPr txBox="1"/>
          <p:nvPr/>
        </p:nvSpPr>
        <p:spPr>
          <a:xfrm>
            <a:off x="6001406" y="6338559"/>
            <a:ext cx="3844322" cy="246221"/>
          </a:xfrm>
          <a:prstGeom prst="rect">
            <a:avLst/>
          </a:prstGeom>
          <a:noFill/>
          <a:ln w="12700" cap="rnd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softEdge rad="12700"/>
          </a:effectLst>
        </p:spPr>
        <p:txBody>
          <a:bodyPr wrap="none" rtlCol="0">
            <a:spAutoFit/>
          </a:bodyPr>
          <a:lstStyle/>
          <a:p>
            <a:r>
              <a:rPr kumimoji="1" lang="zh-CN" altLang="en-US" sz="1000" dirty="0">
                <a:latin typeface="+mj-ea"/>
                <a:ea typeface="+mj-ea"/>
              </a:rPr>
              <a:t>（</a:t>
            </a:r>
            <a:r>
              <a:rPr kumimoji="1" lang="en-US" altLang="zh-CN" sz="1000" dirty="0">
                <a:latin typeface="+mj-ea"/>
                <a:ea typeface="+mj-ea"/>
              </a:rPr>
              <a:t>H.</a:t>
            </a:r>
            <a:r>
              <a:rPr kumimoji="1" lang="zh-CN" altLang="en-US" sz="1000" dirty="0">
                <a:latin typeface="+mj-ea"/>
                <a:ea typeface="+mj-ea"/>
              </a:rPr>
              <a:t>韦尔奇等，过度诊断，重庆大学出版社，</a:t>
            </a:r>
            <a:r>
              <a:rPr kumimoji="1" lang="en-US" altLang="zh-CN" sz="1000" dirty="0">
                <a:latin typeface="+mj-ea"/>
                <a:ea typeface="+mj-ea"/>
              </a:rPr>
              <a:t>2015</a:t>
            </a:r>
            <a:r>
              <a:rPr kumimoji="1" lang="zh-CN" altLang="en-US" sz="1000" dirty="0">
                <a:latin typeface="+mj-ea"/>
                <a:ea typeface="+mj-ea"/>
              </a:rPr>
              <a:t>，第</a:t>
            </a:r>
            <a:r>
              <a:rPr kumimoji="1" lang="en-US" altLang="zh-CN" sz="1000" dirty="0">
                <a:latin typeface="+mj-ea"/>
                <a:ea typeface="+mj-ea"/>
              </a:rPr>
              <a:t>40</a:t>
            </a:r>
            <a:r>
              <a:rPr kumimoji="1" lang="zh-CN" altLang="en-US" sz="1000" dirty="0">
                <a:latin typeface="+mj-ea"/>
                <a:ea typeface="+mj-ea"/>
              </a:rPr>
              <a:t>页。）</a:t>
            </a:r>
          </a:p>
        </p:txBody>
      </p:sp>
    </p:spTree>
    <p:extLst>
      <p:ext uri="{BB962C8B-B14F-4D97-AF65-F5344CB8AC3E}">
        <p14:creationId xmlns:p14="http://schemas.microsoft.com/office/powerpoint/2010/main" val="286010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D483D87-8E98-27DC-7061-81C72CE0F2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5DF9E-B8B4-41B6-979F-54FEDD842CBF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792CEF6-EBF8-053D-AF86-3CC0BEFB7852}"/>
              </a:ext>
            </a:extLst>
          </p:cNvPr>
          <p:cNvSpPr txBox="1"/>
          <p:nvPr/>
        </p:nvSpPr>
        <p:spPr>
          <a:xfrm>
            <a:off x="1418897" y="998484"/>
            <a:ext cx="2698175" cy="523220"/>
          </a:xfrm>
          <a:prstGeom prst="rect">
            <a:avLst/>
          </a:prstGeom>
          <a:noFill/>
          <a:ln w="12700" cap="rnd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softEdge rad="12700"/>
          </a:effectLst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latin typeface="+mj-ea"/>
                <a:ea typeface="+mj-ea"/>
              </a:rPr>
              <a:t>四、健康的规训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1CA6BEE-42CE-09E1-39B5-8DEE00837B3F}"/>
              </a:ext>
            </a:extLst>
          </p:cNvPr>
          <p:cNvSpPr txBox="1"/>
          <p:nvPr/>
        </p:nvSpPr>
        <p:spPr>
          <a:xfrm>
            <a:off x="1418897" y="1807779"/>
            <a:ext cx="10289627" cy="3782895"/>
          </a:xfrm>
          <a:prstGeom prst="rect">
            <a:avLst/>
          </a:prstGeom>
          <a:noFill/>
          <a:ln w="12700" cap="rnd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>
                <a:latin typeface="+mj-ea"/>
                <a:ea typeface="+mj-ea"/>
              </a:rPr>
              <a:t>1</a:t>
            </a:r>
            <a:r>
              <a:rPr kumimoji="1" lang="zh-CN" altLang="en-US" dirty="0">
                <a:latin typeface="+mj-ea"/>
                <a:ea typeface="+mj-ea"/>
              </a:rPr>
              <a:t>、耻感化（或污名化，</a:t>
            </a:r>
            <a:r>
              <a:rPr kumimoji="1" lang="en-US" altLang="zh-CN" dirty="0" err="1">
                <a:latin typeface="+mj-ea"/>
                <a:ea typeface="+mj-ea"/>
              </a:rPr>
              <a:t>Stigmatizition</a:t>
            </a:r>
            <a:r>
              <a:rPr kumimoji="1" lang="zh-CN" altLang="en-US" dirty="0">
                <a:latin typeface="+mj-ea"/>
                <a:ea typeface="+mj-ea"/>
              </a:rPr>
              <a:t>）：健康的个人责任，病患的行为规范；患病归结为个体责任而不是社会经济与环境问题。</a:t>
            </a:r>
            <a:endParaRPr kumimoji="1" lang="en-US" altLang="zh-CN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>
                <a:latin typeface="+mj-ea"/>
                <a:ea typeface="+mj-ea"/>
              </a:rPr>
              <a:t>2</a:t>
            </a:r>
            <a:r>
              <a:rPr kumimoji="1" lang="zh-CN" altLang="en-US" dirty="0">
                <a:latin typeface="+mj-ea"/>
                <a:ea typeface="+mj-ea"/>
              </a:rPr>
              <a:t>、生命权力（</a:t>
            </a:r>
            <a:r>
              <a:rPr kumimoji="1" lang="en-US" altLang="zh-CN" dirty="0">
                <a:latin typeface="+mj-ea"/>
                <a:ea typeface="+mj-ea"/>
              </a:rPr>
              <a:t>biopower</a:t>
            </a:r>
            <a:r>
              <a:rPr kumimoji="1" lang="zh-CN" altLang="en-US" dirty="0">
                <a:latin typeface="+mj-ea"/>
                <a:ea typeface="+mj-ea"/>
              </a:rPr>
              <a:t>）：话语权力，生物正在征服话语，成为一种富有成效而非压抑的话语。社会对健康的喋喋不休产生并规范了自身及其主体，同时也使得人们越来越难以走出健康。健康话语与诊疗言论，传播各种形式的医疗或影响，是有利于资本的利润还是人类幸福？</a:t>
            </a:r>
            <a:endParaRPr kumimoji="1" lang="en-US" altLang="zh-CN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>
                <a:latin typeface="+mj-ea"/>
                <a:ea typeface="+mj-ea"/>
              </a:rPr>
              <a:t>3</a:t>
            </a:r>
            <a:r>
              <a:rPr kumimoji="1" lang="zh-CN" altLang="en-US" dirty="0">
                <a:latin typeface="+mj-ea"/>
                <a:ea typeface="+mj-ea"/>
              </a:rPr>
              <a:t>、医学化或生物医学化（</a:t>
            </a:r>
            <a:r>
              <a:rPr kumimoji="1" lang="en-US" altLang="zh-CN" dirty="0">
                <a:latin typeface="+mj-ea"/>
                <a:ea typeface="+mj-ea"/>
              </a:rPr>
              <a:t>medicalization</a:t>
            </a:r>
            <a:r>
              <a:rPr kumimoji="1" lang="zh-CN" altLang="en-US" dirty="0">
                <a:latin typeface="+mj-ea"/>
                <a:ea typeface="+mj-ea"/>
              </a:rPr>
              <a:t> </a:t>
            </a:r>
            <a:r>
              <a:rPr kumimoji="1" lang="en-US" altLang="zh-CN" dirty="0">
                <a:latin typeface="+mj-ea"/>
                <a:ea typeface="+mj-ea"/>
              </a:rPr>
              <a:t>or</a:t>
            </a:r>
            <a:r>
              <a:rPr kumimoji="1" lang="zh-CN" altLang="en-US" dirty="0">
                <a:latin typeface="+mj-ea"/>
                <a:ea typeface="+mj-ea"/>
              </a:rPr>
              <a:t> </a:t>
            </a:r>
            <a:r>
              <a:rPr kumimoji="1" lang="en-US" altLang="zh-CN" dirty="0">
                <a:latin typeface="+mj-ea"/>
                <a:ea typeface="+mj-ea"/>
              </a:rPr>
              <a:t>bio</a:t>
            </a:r>
            <a:r>
              <a:rPr kumimoji="1" lang="en-US" altLang="zh-CN" dirty="0">
                <a:latin typeface="+mj-ea"/>
              </a:rPr>
              <a:t>medicalization </a:t>
            </a:r>
            <a:r>
              <a:rPr kumimoji="1" lang="zh-CN" altLang="en-US" dirty="0">
                <a:latin typeface="+mj-ea"/>
                <a:ea typeface="+mj-ea"/>
              </a:rPr>
              <a:t>）</a:t>
            </a:r>
            <a:r>
              <a:rPr kumimoji="1" lang="en-US" altLang="zh-CN" dirty="0">
                <a:latin typeface="+mj-ea"/>
                <a:ea typeface="+mj-ea"/>
              </a:rPr>
              <a:t>:</a:t>
            </a:r>
            <a:r>
              <a:rPr kumimoji="1" lang="zh-CN" altLang="en-US" dirty="0">
                <a:latin typeface="+mj-ea"/>
                <a:ea typeface="+mj-ea"/>
              </a:rPr>
              <a:t> 生命过程、日常行为等；</a:t>
            </a:r>
            <a:endParaRPr kumimoji="1" lang="en-US" altLang="zh-CN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>
                <a:latin typeface="+mj-ea"/>
                <a:ea typeface="+mj-ea"/>
              </a:rPr>
              <a:t>4</a:t>
            </a:r>
            <a:r>
              <a:rPr kumimoji="1" lang="zh-CN" altLang="en-US" dirty="0">
                <a:latin typeface="+mj-ea"/>
                <a:ea typeface="+mj-ea"/>
              </a:rPr>
              <a:t>、消费主义（</a:t>
            </a:r>
            <a:r>
              <a:rPr kumimoji="1" lang="en-US" altLang="zh-CN" dirty="0">
                <a:latin typeface="+mj-ea"/>
                <a:ea typeface="+mj-ea"/>
              </a:rPr>
              <a:t>consumerist</a:t>
            </a:r>
            <a:r>
              <a:rPr kumimoji="1" lang="zh-CN" altLang="en-US" dirty="0">
                <a:latin typeface="+mj-ea"/>
                <a:ea typeface="+mj-ea"/>
              </a:rPr>
              <a:t>）：健康成为一种消费，推动者为医药产业联合体（</a:t>
            </a:r>
            <a:r>
              <a:rPr kumimoji="1" lang="en-US" altLang="zh-CN" dirty="0">
                <a:latin typeface="+mj-ea"/>
                <a:ea typeface="+mj-ea"/>
              </a:rPr>
              <a:t>Medical-industrial</a:t>
            </a:r>
            <a:r>
              <a:rPr kumimoji="1" lang="zh-CN" altLang="en-US" dirty="0">
                <a:latin typeface="+mj-ea"/>
                <a:ea typeface="+mj-ea"/>
              </a:rPr>
              <a:t> </a:t>
            </a:r>
            <a:r>
              <a:rPr kumimoji="1" lang="en-US" altLang="zh-CN" dirty="0">
                <a:latin typeface="+mj-ea"/>
                <a:ea typeface="+mj-ea"/>
              </a:rPr>
              <a:t>complex</a:t>
            </a:r>
            <a:r>
              <a:rPr kumimoji="1" lang="zh-CN" altLang="en-US" dirty="0">
                <a:latin typeface="+mj-ea"/>
                <a:ea typeface="+mj-ea"/>
              </a:rPr>
              <a:t>）。以往人们因为生病而寻求医疗保健，而现在医药产业联合体寻找病人。在消费主义体系中，如果健康就是没有异常，那么知道自己健康的唯一方法就是成为顾客。</a:t>
            </a:r>
          </a:p>
        </p:txBody>
      </p:sp>
    </p:spTree>
    <p:extLst>
      <p:ext uri="{BB962C8B-B14F-4D97-AF65-F5344CB8AC3E}">
        <p14:creationId xmlns:p14="http://schemas.microsoft.com/office/powerpoint/2010/main" val="3269831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BB7B943-B3DD-32F0-FD95-DB46EEF508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5DF9E-B8B4-41B6-979F-54FEDD842CBF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57F063B-3556-2C12-6A1A-483C045C79B7}"/>
              </a:ext>
            </a:extLst>
          </p:cNvPr>
          <p:cNvSpPr txBox="1"/>
          <p:nvPr/>
        </p:nvSpPr>
        <p:spPr>
          <a:xfrm>
            <a:off x="1471448" y="914400"/>
            <a:ext cx="3416320" cy="523220"/>
          </a:xfrm>
          <a:prstGeom prst="rect">
            <a:avLst/>
          </a:prstGeom>
          <a:noFill/>
          <a:ln w="12700" cap="rnd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softEdge rad="12700"/>
          </a:effectLst>
        </p:spPr>
        <p:txBody>
          <a:bodyPr wrap="none" rtlCol="0">
            <a:spAutoFit/>
          </a:bodyPr>
          <a:lstStyle/>
          <a:p>
            <a:r>
              <a:rPr kumimoji="1" lang="zh-CN" altLang="en-US" sz="2800">
                <a:latin typeface="+mj-ea"/>
                <a:ea typeface="+mj-ea"/>
              </a:rPr>
              <a:t>五、当健康成为风险</a:t>
            </a:r>
            <a:endParaRPr kumimoji="1" lang="zh-CN" altLang="en-US" sz="2800" dirty="0"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C7D3C34-9041-0516-681D-ACDCB439BB18}"/>
              </a:ext>
            </a:extLst>
          </p:cNvPr>
          <p:cNvSpPr txBox="1"/>
          <p:nvPr/>
        </p:nvSpPr>
        <p:spPr>
          <a:xfrm>
            <a:off x="1150882" y="1750721"/>
            <a:ext cx="10357945" cy="4192879"/>
          </a:xfrm>
          <a:prstGeom prst="rect">
            <a:avLst/>
          </a:prstGeom>
          <a:noFill/>
          <a:ln w="12700" cap="rnd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20</a:t>
            </a:r>
            <a:r>
              <a:rPr lang="zh-CN" altLang="zh-CN" sz="2000" dirty="0"/>
              <a:t>世纪公共卫生最</a:t>
            </a:r>
            <a:r>
              <a:rPr lang="zh-CN" altLang="en-US" sz="2000" dirty="0"/>
              <a:t>重要的成就</a:t>
            </a:r>
            <a:r>
              <a:rPr lang="zh-CN" altLang="zh-CN" sz="2000" dirty="0"/>
              <a:t>之一是，</a:t>
            </a:r>
            <a:r>
              <a:rPr lang="zh-CN" altLang="en-US" sz="2000" dirty="0"/>
              <a:t>把健康</a:t>
            </a:r>
            <a:r>
              <a:rPr lang="zh-CN" altLang="zh-CN" sz="2000" dirty="0"/>
              <a:t>建立在早期减少风险的原则基础上。在某些行为、饮食和服药等的大量改变改善了总体健康状况。统计学可以用来发现人群低水平健康的变化，这一想法是公共卫生的一个重要组成部分。 </a:t>
            </a:r>
            <a:endParaRPr lang="en-US" altLang="zh-CN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000" dirty="0"/>
              <a:t>健康视为一种资源，用来减少未来的风险。因为每一个风险，无论多么小，都关乎一个人的健康甚至生命，所以几乎任何减少风险的交换看起来都是值得的。这些可交换的资源包括我们的空闲时间，我们的可支配收入，我们的注意力和担忧，以及我们的身体。</a:t>
            </a:r>
            <a:endParaRPr lang="en-US" altLang="zh-CN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000" dirty="0"/>
              <a:t>我们现在服用药物，以及随之而来的所有费用，包括副作用对我们身体的影响，</a:t>
            </a:r>
            <a:r>
              <a:rPr lang="zh-CN" altLang="en-US" sz="2000" dirty="0"/>
              <a:t>是</a:t>
            </a:r>
            <a:r>
              <a:rPr lang="zh-CN" altLang="zh-CN" sz="2000" dirty="0"/>
              <a:t>为</a:t>
            </a:r>
            <a:r>
              <a:rPr lang="zh-CN" altLang="en-US" sz="2000" dirty="0"/>
              <a:t>了</a:t>
            </a:r>
            <a:r>
              <a:rPr lang="zh-CN" altLang="zh-CN" sz="2000" dirty="0"/>
              <a:t>预防未来的疾病。 </a:t>
            </a:r>
            <a:endParaRPr lang="en-US" altLang="zh-CN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000" dirty="0"/>
              <a:t>我们开始把可以通过减少风险来增加我们未来的健康</a:t>
            </a:r>
            <a:r>
              <a:rPr lang="zh-CN" altLang="en-US" sz="2000" dirty="0"/>
              <a:t>。</a:t>
            </a:r>
            <a:endParaRPr kumimoji="1" lang="zh-CN" altLang="en-US" sz="2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286313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橙红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12700" cap="rnd">
          <a:solidFill>
            <a:schemeClr val="tx1">
              <a:lumMod val="50000"/>
              <a:lumOff val="50000"/>
            </a:schemeClr>
          </a:solidFill>
          <a:prstDash val="solid"/>
        </a:ln>
        <a:effectLst>
          <a:softEdge rad="12700"/>
        </a:effectLst>
      </a:spPr>
      <a:bodyPr wrap="square" rtlCol="0">
        <a:spAutoFit/>
      </a:bodyPr>
      <a:lstStyle>
        <a:defPPr>
          <a:defRPr b="1" dirty="0" smtClean="0">
            <a:solidFill>
              <a:srgbClr val="C00000"/>
            </a:solidFill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2750</TotalTime>
  <Words>1237</Words>
  <Application>Microsoft Macintosh PowerPoint</Application>
  <PresentationFormat>宽屏</PresentationFormat>
  <Paragraphs>78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微软雅黑</vt:lpstr>
      <vt:lpstr>DengXian</vt:lpstr>
      <vt:lpstr>DengXian</vt:lpstr>
      <vt:lpstr>Arial</vt:lpstr>
      <vt:lpstr>Calibri</vt:lpstr>
      <vt:lpstr>Calibri Light</vt:lpstr>
      <vt:lpstr>Tahoma</vt:lpstr>
      <vt:lpstr>Office 主题​​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Freya</dc:creator>
  <cp:lastModifiedBy>寓 夫</cp:lastModifiedBy>
  <cp:revision>573</cp:revision>
  <dcterms:created xsi:type="dcterms:W3CDTF">2019-09-28T02:07:00Z</dcterms:created>
  <dcterms:modified xsi:type="dcterms:W3CDTF">2022-05-22T14:03:07Z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0900F0049FFD4EC9A700FB4D23036D77</vt:lpwstr>
  </property>
  <property fmtid="{D5CDD505-2E9C-101B-9397-08002B2CF9AE}" pid="3" name="KSOProductBuildVer">
    <vt:lpwstr>2052-11.1.0.11365</vt:lpwstr>
  </property>
</Properties>
</file>